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5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Lst>
  <p:sldSz cx="12192000" cy="6858000"/>
  <p:notesSz cx="6858000" cy="9144000"/>
  <p:embeddedFontLst>
    <p:embeddedFont>
      <p:font typeface="Calibri" panose="020F0502020204030204" pitchFamily="34" charset="0"/>
      <p:regular r:id="rId54"/>
      <p:bold r:id="rId55"/>
      <p:italic r:id="rId56"/>
      <p:boldItalic r:id="rId57"/>
    </p:embeddedFont>
    <p:embeddedFont>
      <p:font typeface="Noto Sans Symbols" pitchFamily="2" charset="0"/>
      <p:regular r:id="rId58"/>
    </p:embeddedFont>
    <p:embeddedFont>
      <p:font typeface="Source Serif Pro" panose="020B0604020202020204" charset="0"/>
      <p:regular r:id="rId59"/>
      <p:bold r:id="rId60"/>
      <p:italic r:id="rId61"/>
      <p:boldItalic r:id="rId62"/>
    </p:embeddedFont>
    <p:embeddedFont>
      <p:font typeface="Tahoma" panose="020B0604030504040204" pitchFamily="34"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7" roundtripDataSignature="AMtx7mhKO6dSmJW+R6xSt4nmr62pOKY17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99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0.fntdata"/><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font" Target="fonts/font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6.fntdata"/><Relationship Id="rId67" Type="http://customschemas.google.com/relationships/presentationmetadata" Target="meta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7.fntdata"/><Relationship Id="rId65"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2.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jpg>
</file>

<file path=ppt/media/image2.png>
</file>

<file path=ppt/media/image20.jpg>
</file>

<file path=ppt/media/image21.png>
</file>

<file path=ppt/media/image22.jpg>
</file>

<file path=ppt/media/image23.jpg>
</file>

<file path=ppt/media/image24.png>
</file>

<file path=ppt/media/image25.png>
</file>

<file path=ppt/media/image26.png>
</file>

<file path=ppt/media/image27.png>
</file>

<file path=ppt/media/image28.jpg>
</file>

<file path=ppt/media/image29.png>
</file>

<file path=ppt/media/image3.png>
</file>

<file path=ppt/media/image30.jpg>
</file>

<file path=ppt/media/image31.jp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freepik.com/free-vector/religions-icon-set_6086660.htm#page=1&amp;query=religion&amp;position=20"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examples.yourdictionary.com/examples-of-rights-based-ethics.html"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freepik.com/free-vector/ethical-dilemma-illustration_10878743.htm#page=1&amp;query=good%20person&amp;position=10"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freepik.com/free-vector/religion-confession-illustration_4431175.htm#page=1&amp;query=religion&amp;position=4"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www.freepik.com/free-vector/religions-icon-set_6086660.htm#page=1&amp;query=religion&amp;position=20"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3" name="Google Shape;7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u="sng">
                <a:solidFill>
                  <a:srgbClr val="0097A7"/>
                </a:solidFill>
                <a:hlinkClick r:id="rId3">
                  <a:extLst>
                    <a:ext uri="{A12FA001-AC4F-418D-AE19-62706E023703}">
                      <ahyp:hlinkClr xmlns:ahyp="http://schemas.microsoft.com/office/drawing/2018/hyperlinkcolor" val="tx"/>
                    </a:ext>
                  </a:extLst>
                </a:hlinkClick>
              </a:rPr>
              <a:t>https://www.freepik.com/free-vector/religions-icon-set_6086660.htm#page=1&amp;query=religion&amp;position=20</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 name="Google Shape;150;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1" name="Google Shape;151;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0" name="Google Shape;16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9" name="Google Shape;16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8" name="Google Shape;178;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7" name="Google Shape;187;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Rather than imagining an ideal society, the Stoic tries to deal with the world as it is while pursuing self-improvement through four cardinal virtues , (derived from the teachings of Plato): wisdom ("sophia"), courage ("andreia"), justice ("dikaiosyne") and temperance ("sophrosyne").</a:t>
            </a:r>
            <a:endParaRPr/>
          </a:p>
          <a:p>
            <a:pPr marL="0" lvl="0" indent="0" algn="l" rtl="0">
              <a:lnSpc>
                <a:spcPct val="100000"/>
              </a:lnSpc>
              <a:spcBef>
                <a:spcPts val="0"/>
              </a:spcBef>
              <a:spcAft>
                <a:spcPts val="0"/>
              </a:spcAft>
              <a:buSzPts val="1400"/>
              <a:buNone/>
            </a:pPr>
            <a:r>
              <a:rPr lang="en-US" sz="1200"/>
              <a:t>Philosophy : Everything around us operates according to cause and effect, we may not always have control over the events affecting us, we can have control over how we approach things.</a:t>
            </a:r>
            <a:endParaRPr/>
          </a:p>
          <a:p>
            <a:pPr marL="0" lvl="0" indent="0" algn="l" rtl="0">
              <a:lnSpc>
                <a:spcPct val="100000"/>
              </a:lnSpc>
              <a:spcBef>
                <a:spcPts val="0"/>
              </a:spcBef>
              <a:spcAft>
                <a:spcPts val="0"/>
              </a:spcAft>
              <a:buSzPts val="1400"/>
              <a:buNone/>
            </a:pPr>
            <a:r>
              <a:rPr lang="en-US" sz="1200"/>
              <a:t>Similar to Buddhism, which has four noble truths: all life has suffering; suffering is rooted in passion and desire; happiness is freedom from the passions; moral restraint and self-discipline is the means by which one becomes free from sufferings.</a:t>
            </a:r>
            <a:endParaRPr/>
          </a:p>
          <a:p>
            <a:pPr marL="0" marR="0" lvl="0" indent="0" algn="l" rtl="0">
              <a:lnSpc>
                <a:spcPct val="100000"/>
              </a:lnSpc>
              <a:spcBef>
                <a:spcPts val="0"/>
              </a:spcBef>
              <a:spcAft>
                <a:spcPts val="0"/>
              </a:spcAft>
              <a:buClr>
                <a:schemeClr val="dk1"/>
              </a:buClr>
              <a:buSzPts val="1200"/>
              <a:buFont typeface="Calibri"/>
              <a:buNone/>
            </a:pPr>
            <a:endParaRPr sz="1200"/>
          </a:p>
          <a:p>
            <a:pPr marL="0" lvl="0" indent="0" algn="l" rtl="0">
              <a:lnSpc>
                <a:spcPct val="100000"/>
              </a:lnSpc>
              <a:spcBef>
                <a:spcPts val="0"/>
              </a:spcBef>
              <a:spcAft>
                <a:spcPts val="0"/>
              </a:spcAft>
              <a:buSzPts val="1400"/>
              <a:buNone/>
            </a:pPr>
            <a:endParaRPr/>
          </a:p>
        </p:txBody>
      </p:sp>
      <p:sp>
        <p:nvSpPr>
          <p:cNvPr id="188" name="Google Shape;188;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ahoma"/>
              <a:buNone/>
            </a:pPr>
            <a:r>
              <a:rPr lang="en-US" sz="1200" b="0" i="0" u="none" strike="noStrike">
                <a:solidFill>
                  <a:schemeClr val="dk1"/>
                </a:solidFill>
                <a:latin typeface="Tahoma"/>
                <a:ea typeface="Tahoma"/>
                <a:cs typeface="Tahoma"/>
                <a:sym typeface="Tahoma"/>
              </a:rPr>
              <a:t>Ethical rules are rules to follow in our interactions with other people and in our actions that affect other people. Most ethical theories attempt to achieve the same goal: to enhance human dignity, peace, happiness, and well-being. Ethical rules apply to all of us and are intended to achieve good results for people in general, and for situations in general—not just for ourselves, not just for one situation. A set of rules that does this well respects the fact that we are each unique and have our own values and goals, that we have judgment and will, and that we act according to our judgment to achieve our goals. The rules should clarify our obligations and responsibilities—and our areas of choice and personal preference.</a:t>
            </a:r>
            <a:endParaRPr/>
          </a:p>
          <a:p>
            <a:pPr marL="0" lvl="0" indent="0" algn="l" rtl="0">
              <a:lnSpc>
                <a:spcPct val="100000"/>
              </a:lnSpc>
              <a:spcBef>
                <a:spcPts val="0"/>
              </a:spcBef>
              <a:spcAft>
                <a:spcPts val="0"/>
              </a:spcAft>
              <a:buSzPts val="1400"/>
              <a:buNone/>
            </a:pPr>
            <a:endParaRPr/>
          </a:p>
        </p:txBody>
      </p:sp>
      <p:sp>
        <p:nvSpPr>
          <p:cNvPr id="198" name="Google Shape;198;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No need to decide which view is correct. In either case include reason, introspection, and knowledge of human nature, values, and behavior.</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just" rtl="0">
              <a:lnSpc>
                <a:spcPct val="100000"/>
              </a:lnSpc>
              <a:spcBef>
                <a:spcPts val="360"/>
              </a:spcBef>
              <a:spcAft>
                <a:spcPts val="0"/>
              </a:spcAft>
              <a:buClr>
                <a:schemeClr val="dk1"/>
              </a:buClr>
              <a:buSzPts val="1200"/>
              <a:buFont typeface="Tahoma"/>
              <a:buNone/>
            </a:pPr>
            <a:r>
              <a:rPr lang="en-US" sz="1200" b="0" i="0" u="none" strike="noStrike">
                <a:solidFill>
                  <a:schemeClr val="dk1"/>
                </a:solidFill>
                <a:latin typeface="Tahoma"/>
                <a:ea typeface="Tahoma"/>
                <a:cs typeface="Tahoma"/>
                <a:sym typeface="Tahoma"/>
              </a:rPr>
              <a:t>We could view ethical rules as fundamental and universal, like laws of science. Or we could view them as rules we make up, like the rules of baseball, to provide a framework in which to interact with other people in a peaceful, productive way. The titles of two books illustrate these different viewpoints. One is </a:t>
            </a:r>
            <a:r>
              <a:rPr lang="en-US" sz="1200" b="0" i="1" u="none" strike="noStrike">
                <a:solidFill>
                  <a:schemeClr val="dk1"/>
                </a:solidFill>
                <a:latin typeface="Tahoma"/>
                <a:ea typeface="Tahoma"/>
                <a:cs typeface="Tahoma"/>
                <a:sym typeface="Tahoma"/>
              </a:rPr>
              <a:t>Ethics: </a:t>
            </a:r>
            <a:r>
              <a:rPr lang="en-US" sz="1200" b="0" i="0" u="none" strike="noStrike">
                <a:solidFill>
                  <a:schemeClr val="dk1"/>
                </a:solidFill>
                <a:latin typeface="Tahoma"/>
                <a:ea typeface="Tahoma"/>
                <a:cs typeface="Tahoma"/>
                <a:sym typeface="Tahoma"/>
              </a:rPr>
              <a:t>Discovering </a:t>
            </a:r>
            <a:r>
              <a:rPr lang="en-US" sz="1200" b="0" i="1" u="none" strike="noStrike">
                <a:solidFill>
                  <a:schemeClr val="dk1"/>
                </a:solidFill>
                <a:latin typeface="Tahoma"/>
                <a:ea typeface="Tahoma"/>
                <a:cs typeface="Tahoma"/>
                <a:sym typeface="Tahoma"/>
              </a:rPr>
              <a:t>Right and Wrong</a:t>
            </a:r>
            <a:r>
              <a:rPr lang="en-US" sz="1200" b="0" i="0" u="none" strike="noStrike">
                <a:solidFill>
                  <a:schemeClr val="dk1"/>
                </a:solidFill>
                <a:latin typeface="Tahoma"/>
                <a:ea typeface="Tahoma"/>
                <a:cs typeface="Tahoma"/>
                <a:sym typeface="Tahoma"/>
              </a:rPr>
              <a:t>; the other is </a:t>
            </a:r>
            <a:r>
              <a:rPr lang="en-US" sz="1200" b="0" i="1" u="none" strike="noStrike">
                <a:solidFill>
                  <a:schemeClr val="dk1"/>
                </a:solidFill>
                <a:latin typeface="Tahoma"/>
                <a:ea typeface="Tahoma"/>
                <a:cs typeface="Tahoma"/>
                <a:sym typeface="Tahoma"/>
              </a:rPr>
              <a:t>Ethics: </a:t>
            </a:r>
            <a:r>
              <a:rPr lang="en-US" sz="1200" b="0" i="0" u="none" strike="noStrike">
                <a:solidFill>
                  <a:schemeClr val="dk1"/>
                </a:solidFill>
                <a:latin typeface="Tahoma"/>
                <a:ea typeface="Tahoma"/>
                <a:cs typeface="Tahoma"/>
                <a:sym typeface="Tahoma"/>
              </a:rPr>
              <a:t>Inventing </a:t>
            </a:r>
            <a:r>
              <a:rPr lang="en-US" sz="1200" b="0" i="1" u="none" strike="noStrike">
                <a:solidFill>
                  <a:schemeClr val="dk1"/>
                </a:solidFill>
                <a:latin typeface="Tahoma"/>
                <a:ea typeface="Tahoma"/>
                <a:cs typeface="Tahoma"/>
                <a:sym typeface="Tahoma"/>
              </a:rPr>
              <a:t>Right and Wrong</a:t>
            </a:r>
            <a:r>
              <a:rPr lang="en-US" sz="1200" b="0" i="0" u="none" strike="noStrike">
                <a:solidFill>
                  <a:schemeClr val="dk1"/>
                </a:solidFill>
                <a:latin typeface="Tahoma"/>
                <a:ea typeface="Tahoma"/>
                <a:cs typeface="Tahoma"/>
                <a:sym typeface="Tahoma"/>
              </a:rPr>
              <a:t>.18 We do not have to decide which view is correct to find good ethical rules. In either case, our tools include reason, introspection, and knowledge of human nature, values, and behavior.</a:t>
            </a:r>
            <a:endParaRPr/>
          </a:p>
          <a:p>
            <a:pPr marL="0" lvl="0" indent="0" algn="l" rtl="0">
              <a:lnSpc>
                <a:spcPct val="100000"/>
              </a:lnSpc>
              <a:spcBef>
                <a:spcPts val="0"/>
              </a:spcBef>
              <a:spcAft>
                <a:spcPts val="0"/>
              </a:spcAft>
              <a:buSzPts val="1400"/>
              <a:buNone/>
            </a:pPr>
            <a:endParaRPr/>
          </a:p>
          <a:p>
            <a:pPr marL="0" marR="0" lvl="0" indent="0" algn="l" rtl="0">
              <a:lnSpc>
                <a:spcPct val="100000"/>
              </a:lnSpc>
              <a:spcBef>
                <a:spcPts val="0"/>
              </a:spcBef>
              <a:spcAft>
                <a:spcPts val="0"/>
              </a:spcAft>
              <a:buClr>
                <a:schemeClr val="dk1"/>
              </a:buClr>
              <a:buSzPts val="1200"/>
              <a:buFont typeface="Calibri"/>
              <a:buNone/>
            </a:pPr>
            <a:endParaRPr sz="1200"/>
          </a:p>
          <a:p>
            <a:pPr marL="0" lvl="0" indent="0" algn="l" rtl="0">
              <a:lnSpc>
                <a:spcPct val="100000"/>
              </a:lnSpc>
              <a:spcBef>
                <a:spcPts val="0"/>
              </a:spcBef>
              <a:spcAft>
                <a:spcPts val="0"/>
              </a:spcAft>
              <a:buSzPts val="1400"/>
              <a:buNone/>
            </a:pPr>
            <a:endParaRPr/>
          </a:p>
        </p:txBody>
      </p:sp>
      <p:sp>
        <p:nvSpPr>
          <p:cNvPr id="207" name="Google Shape;207;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5" name="Google Shape;215;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ahoma"/>
              <a:buNone/>
            </a:pPr>
            <a:r>
              <a:rPr lang="en-US" sz="1200" b="0" i="0" u="none" strike="noStrike">
                <a:solidFill>
                  <a:schemeClr val="dk1"/>
                </a:solidFill>
                <a:latin typeface="Tahoma"/>
                <a:ea typeface="Tahoma"/>
                <a:cs typeface="Tahoma"/>
                <a:sym typeface="Tahoma"/>
              </a:rPr>
              <a:t>There are many different theories about how to establish a firm justification for the rules and how to decide what is ethical in specific cases. Some ethicists</a:t>
            </a:r>
            <a:r>
              <a:rPr lang="en-US" sz="1200" b="0" i="1" u="none" strike="noStrike">
                <a:solidFill>
                  <a:schemeClr val="dk1"/>
                </a:solidFill>
                <a:latin typeface="Tahoma"/>
                <a:ea typeface="Tahoma"/>
                <a:cs typeface="Tahoma"/>
                <a:sym typeface="Tahoma"/>
              </a:rPr>
              <a:t> </a:t>
            </a:r>
            <a:r>
              <a:rPr lang="en-US" sz="1200" b="0" i="0" u="none" strike="noStrike">
                <a:solidFill>
                  <a:schemeClr val="dk1"/>
                </a:solidFill>
                <a:latin typeface="Tahoma"/>
                <a:ea typeface="Tahoma"/>
                <a:cs typeface="Tahoma"/>
                <a:sym typeface="Tahoma"/>
              </a:rPr>
              <a:t>make a distinction between ethical theories that view certain acts as good or bad because of some intrinsic aspect of the action and ethical theories that view acts as good or bad because of their consequences. They call these deontological (or nonconsequentialist) and consequentialist theories, respectively. The distinction is perhaps emphasized more than necessary. If the criteria that deontologists use to determine the intrinsic goodness or badness of an act do not consider its consequences for people—at least for most people, most of the time—their criteria would seem to have little ethical merit.</a:t>
            </a:r>
            <a:endParaRPr/>
          </a:p>
          <a:p>
            <a:pPr marL="0" lvl="0" indent="0" algn="l" rtl="0">
              <a:lnSpc>
                <a:spcPct val="100000"/>
              </a:lnSpc>
              <a:spcBef>
                <a:spcPts val="0"/>
              </a:spcBef>
              <a:spcAft>
                <a:spcPts val="0"/>
              </a:spcAft>
              <a:buSzPts val="1400"/>
              <a:buNone/>
            </a:pPr>
            <a:endParaRPr/>
          </a:p>
        </p:txBody>
      </p:sp>
      <p:sp>
        <p:nvSpPr>
          <p:cNvPr id="216" name="Google Shape;216;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4" name="Google Shape;224;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9" name="Google Shape;7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0" name="Google Shape;240;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8" name="Google Shape;248;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6" name="Google Shape;256;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7" name="Google Shape;257;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6" name="Google Shape;266;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3" name="Google Shape;283;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1" name="Google Shape;291;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1" name="Google Shape;301;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9" name="Google Shape;309;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Most people would agree there are cases in which even very good, universal rules should be broken because of consequences.</a:t>
            </a:r>
            <a:endParaRPr/>
          </a:p>
          <a:p>
            <a:pPr marL="0" lvl="0" indent="0" algn="l" rtl="0">
              <a:lnSpc>
                <a:spcPct val="100000"/>
              </a:lnSpc>
              <a:spcBef>
                <a:spcPts val="0"/>
              </a:spcBef>
              <a:spcAft>
                <a:spcPts val="0"/>
              </a:spcAft>
              <a:buSzPts val="1400"/>
              <a:buNone/>
            </a:pPr>
            <a:r>
              <a:rPr lang="en-US"/>
              <a:t>Deontology doesn’t require weighing the costs and benefits of a situation. </a:t>
            </a:r>
            <a:endParaRPr/>
          </a:p>
          <a:p>
            <a:pPr marL="0" lvl="0" indent="0" algn="l" rtl="0">
              <a:lnSpc>
                <a:spcPct val="100000"/>
              </a:lnSpc>
              <a:spcBef>
                <a:spcPts val="0"/>
              </a:spcBef>
              <a:spcAft>
                <a:spcPts val="0"/>
              </a:spcAft>
              <a:buSzPts val="1400"/>
              <a:buNone/>
            </a:pPr>
            <a:r>
              <a:rPr lang="en-US"/>
              <a:t>This avoids subjectivity and uncertainty because you only must follow set rules. </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SzPts val="1400"/>
              <a:buNone/>
            </a:pPr>
            <a:endParaRPr/>
          </a:p>
        </p:txBody>
      </p:sp>
      <p:sp>
        <p:nvSpPr>
          <p:cNvPr id="310" name="Google Shape;310;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0" name="Google Shape;320;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6" name="Google Shape;8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8" name="Google Shape;328;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7" name="Google Shape;337;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5" name="Google Shape;345;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3" name="Google Shape;353;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For instance, suppose a surgeon has five patients, all waiting for transplants. One needs a heart, another a lung. Two are waiting for kidneys and the last needs a liver. The doctor is pretty sure that these patients will all die before their names come up on the transplant list. And he just so happens to have a neighbor who has no family.</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Total recluse. Not even a very nice guy.</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The doctor knows that no one would miss this guy if he were to disappear. And by some miracle, the neighbor is a match for all five of the transplant patients.  So, it seems like, even though this would be a bad day for the neighbor, an act-utilitarian should kill the neighbor and give his organs to the five patients.</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It’s the greatest good for the greatest number.</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Yes, one innocent person dies, but five innocent people are saved.</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This might seem harsh, but remember that pain is pain, regardless of who’s experiencing it.</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So the death of the neighbor would be no worse than the death of any of those patients dying on the transplant list</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In fact, it’s five times less bad than all five of their deaths.</a:t>
            </a:r>
            <a:endParaRPr/>
          </a:p>
        </p:txBody>
      </p:sp>
      <p:sp>
        <p:nvSpPr>
          <p:cNvPr id="354" name="Google Shape;354;p33: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a:t>
            </a:r>
            <a:endParaRPr sz="1200"/>
          </a:p>
        </p:txBody>
      </p:sp>
      <p:sp>
        <p:nvSpPr>
          <p:cNvPr id="355" name="Google Shape;355;p33: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r>
              <a:rPr lang="en-US"/>
              <a:t>07/16/96</a:t>
            </a:r>
            <a:endParaRPr sz="1200"/>
          </a:p>
        </p:txBody>
      </p:sp>
      <p:sp>
        <p:nvSpPr>
          <p:cNvPr id="356" name="Google Shape;356;p33: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t>*</a:t>
            </a:r>
            <a:endParaRPr sz="1200"/>
          </a:p>
        </p:txBody>
      </p:sp>
      <p:sp>
        <p:nvSpPr>
          <p:cNvPr id="357" name="Google Shape;357;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r>
              <a:rPr lang="en-US"/>
              <a:t>##</a:t>
            </a:r>
            <a:endParaRPr sz="120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4" name="Google Shape;364;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For instance, suppose a surgeon has five patients, all waiting for transplants. One needs a heart, another a lung. Two are waiting for kidneys and the last needs a liver. The doctor is pretty sure that these patients will all die before their names come up on the transplant list. And he just so happens to have a neighbor who has no family.</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Total recluse. Not even a very nice guy.</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The doctor knows that no one would miss this guy if he were to disappear. And by some miracle, the neighbor is a match for all five of the transplant patients.  So, it seems like, even though this would be a bad day for the neighbor, an act-utilitarian should kill the neighbor and give his organs to the five patients.</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It’s the greatest good for the greatest number.</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Yes, one innocent person dies, but five innocent people are saved.</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This might seem harsh, but remember that pain is pain, regardless of who’s experiencing it.</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So the death of the neighbor would be no worse than the death of any of those patients dying on the transplant list</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In fact, it’s five times less bad than all five of their deaths.</a:t>
            </a:r>
            <a:endParaRPr/>
          </a:p>
        </p:txBody>
      </p:sp>
      <p:sp>
        <p:nvSpPr>
          <p:cNvPr id="365" name="Google Shape;365;p34:notes"/>
          <p:cNvSpPr txBox="1">
            <a:spLocks noGrp="1"/>
          </p:cNvSpPr>
          <p:nvPr>
            <p:ph type="hdr" idx="3"/>
          </p:nvPr>
        </p:nvSpPr>
        <p:spPr>
          <a:xfrm>
            <a:off x="0" y="0"/>
            <a:ext cx="2971800" cy="4587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a:t>
            </a:r>
            <a:endParaRPr sz="1200"/>
          </a:p>
        </p:txBody>
      </p:sp>
      <p:sp>
        <p:nvSpPr>
          <p:cNvPr id="366" name="Google Shape;366;p34:notes"/>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r>
              <a:rPr lang="en-US"/>
              <a:t>07/16/96</a:t>
            </a:r>
            <a:endParaRPr sz="1200"/>
          </a:p>
        </p:txBody>
      </p:sp>
      <p:sp>
        <p:nvSpPr>
          <p:cNvPr id="367" name="Google Shape;367;p34:notes"/>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r>
              <a:rPr lang="en-US"/>
              <a:t>*</a:t>
            </a:r>
            <a:endParaRPr sz="1200"/>
          </a:p>
        </p:txBody>
      </p:sp>
      <p:sp>
        <p:nvSpPr>
          <p:cNvPr id="368" name="Google Shape;368;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r>
              <a:rPr lang="en-US"/>
              <a:t>##</a:t>
            </a:r>
            <a:endParaRPr sz="120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5" name="Google Shape;375;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3" name="Google Shape;383;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1" name="Google Shape;391;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2" name="Google Shape;392;p3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1" name="Google Shape;401;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Rule Utilitarianism. This version of the theory says that we ought to live by rules that, in general, are likely to lead to the greatest good for the greatest number. So, yes, there are going to be situations where killing an innocent person will lead to the greatest good for the greatest number. But, rule utilitarians want us to think long-term, and on a larger scale. And overall, a whole society where innocent people are taken off the streets to be harvested for their organs is gonna have a lot less utility than one where you don’t have to live in constant fear of that happening to you.</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So, rule utilitarianism allows us to refrain from acts that might maximize utility in the short run, and instead follow rules that will maximize utility for the majority of the time.</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402" name="Google Shape;402;p3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0" name="Google Shape;410;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 might refrain from killing someone because, in general, killing is bad for utility. In this case, Rule Utilitarianism says I am doing the right thing because I am following the right rule. However, there clearly are times when I could create more utility: If I am being asked to a shoot a suicide bomber before they cause an explosion killings dozens more, utility demands I shoot. If utility demands it, so should utilitarianism, but Rule Utilitarianism does not.</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Imagine you can spare your friend’s feelings from significant hurt by lying to them. Naturally, if they discover your lie, you’ll harm some trust you share and also somewhat hurt their feelings. It’s unclear what the expected utility of each action is. You now have two rules you could follow: Don’t lie, or don’t hurt your friend’s feelings unnecessarily. Add a third dimension to this: Your friend is asking you what another friend has said about them. Now you also have to consider the rules of, ‘“Don’t gossip,” and two conflicting examples of, “Support your friend.”</a:t>
            </a:r>
            <a:endParaRPr/>
          </a:p>
          <a:p>
            <a:pPr marL="0" lvl="0" indent="0" algn="l" rtl="0">
              <a:lnSpc>
                <a:spcPct val="100000"/>
              </a:lnSpc>
              <a:spcBef>
                <a:spcPts val="0"/>
              </a:spcBef>
              <a:spcAft>
                <a:spcPts val="0"/>
              </a:spcAft>
              <a:buSzPts val="1400"/>
              <a:buNone/>
            </a:pPr>
            <a:endParaRPr/>
          </a:p>
        </p:txBody>
      </p:sp>
      <p:sp>
        <p:nvSpPr>
          <p:cNvPr id="411" name="Google Shape;411;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just" rtl="0">
              <a:lnSpc>
                <a:spcPct val="100000"/>
              </a:lnSpc>
              <a:spcBef>
                <a:spcPts val="0"/>
              </a:spcBef>
              <a:spcAft>
                <a:spcPts val="0"/>
              </a:spcAft>
              <a:buSzPts val="1400"/>
              <a:buNone/>
            </a:pPr>
            <a:r>
              <a:rPr lang="en-US" sz="1200" b="0" i="0" u="none" strike="noStrike">
                <a:solidFill>
                  <a:schemeClr val="dk1"/>
                </a:solidFill>
                <a:latin typeface="Tahoma"/>
                <a:ea typeface="Tahoma"/>
                <a:cs typeface="Tahoma"/>
                <a:sym typeface="Tahoma"/>
              </a:rPr>
              <a:t>In these examples, you are confronting practical and legal issues—and ethical ones. In each case you can restate the problem as a question in the form “Is it right to . . . ?” Is it right to make a significant change in your company’s privacy policy without giving customers or members advance notice?</a:t>
            </a:r>
            <a:endParaRPr/>
          </a:p>
          <a:p>
            <a:pPr marL="0" lvl="0" indent="0" algn="l" rtl="0">
              <a:lnSpc>
                <a:spcPct val="100000"/>
              </a:lnSpc>
              <a:spcBef>
                <a:spcPts val="0"/>
              </a:spcBef>
              <a:spcAft>
                <a:spcPts val="0"/>
              </a:spcAft>
              <a:buSzPts val="1400"/>
              <a:buNone/>
            </a:pPr>
            <a:r>
              <a:rPr lang="en-US" sz="1200" b="0" i="0" u="none" strike="noStrike">
                <a:solidFill>
                  <a:schemeClr val="dk1"/>
                </a:solidFill>
                <a:latin typeface="Tahoma"/>
                <a:ea typeface="Tahoma"/>
                <a:cs typeface="Tahoma"/>
                <a:sym typeface="Tahoma"/>
              </a:rPr>
              <a:t>In this Lecture, we introduce several ethical theories. We discuss some distinctions (e.g., between ethics and law) that are important to understand when tackling ethical issues.</a:t>
            </a:r>
            <a:endParaRPr/>
          </a:p>
          <a:p>
            <a:pPr marL="0" lvl="0" indent="0" algn="l" rtl="0">
              <a:lnSpc>
                <a:spcPct val="100000"/>
              </a:lnSpc>
              <a:spcBef>
                <a:spcPts val="0"/>
              </a:spcBef>
              <a:spcAft>
                <a:spcPts val="0"/>
              </a:spcAft>
              <a:buSzPts val="1400"/>
              <a:buNone/>
            </a:pPr>
            <a:endParaRPr/>
          </a:p>
        </p:txBody>
      </p:sp>
      <p:sp>
        <p:nvSpPr>
          <p:cNvPr id="96" name="Google Shape;96;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9" name="Google Shape;419;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Topics focused by john locke</a:t>
            </a:r>
            <a:endParaRPr sz="1200" b="0" i="0">
              <a:solidFill>
                <a:schemeClr val="dk1"/>
              </a:solidFill>
              <a:latin typeface="Tahoma"/>
              <a:ea typeface="Tahoma"/>
              <a:cs typeface="Tahoma"/>
              <a:sym typeface="Tahoma"/>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how we should educate our children,</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who should rule over us,</a:t>
            </a:r>
            <a:endParaRPr/>
          </a:p>
          <a:p>
            <a:pPr marL="0" lvl="0" indent="0" algn="l" rtl="0">
              <a:lnSpc>
                <a:spcPct val="100000"/>
              </a:lnSpc>
              <a:spcBef>
                <a:spcPts val="0"/>
              </a:spcBef>
              <a:spcAft>
                <a:spcPts val="0"/>
              </a:spcAft>
              <a:buSzPts val="1400"/>
              <a:buNone/>
            </a:pPr>
            <a:r>
              <a:rPr lang="en-US" sz="1200" b="0" i="0">
                <a:solidFill>
                  <a:schemeClr val="dk1"/>
                </a:solidFill>
                <a:latin typeface="Tahoma"/>
                <a:ea typeface="Tahoma"/>
                <a:cs typeface="Tahoma"/>
                <a:sym typeface="Tahoma"/>
              </a:rPr>
              <a:t>and what we should do about people who have different religious ideas to us.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420" name="Google Shape;420;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29" name="Google Shape;429;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7" name="Google Shape;437;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u="sng">
                <a:solidFill>
                  <a:schemeClr val="hlink"/>
                </a:solidFill>
                <a:hlinkClick r:id="rId3"/>
              </a:rPr>
              <a:t>https://examples.yourdictionary.com/examples-of-rights-based-ethics.html</a:t>
            </a:r>
            <a:r>
              <a:rPr lang="en-US"/>
              <a:t> </a:t>
            </a:r>
            <a:endParaRPr/>
          </a:p>
          <a:p>
            <a:pPr marL="0" lvl="0" indent="0" algn="l" rtl="0">
              <a:lnSpc>
                <a:spcPct val="100000"/>
              </a:lnSpc>
              <a:spcBef>
                <a:spcPts val="0"/>
              </a:spcBef>
              <a:spcAft>
                <a:spcPts val="0"/>
              </a:spcAft>
              <a:buSzPts val="1400"/>
              <a:buNone/>
            </a:pPr>
            <a:endParaRPr/>
          </a:p>
        </p:txBody>
      </p:sp>
      <p:sp>
        <p:nvSpPr>
          <p:cNvPr id="438" name="Google Shape;438;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7" name="Google Shape;447;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8" name="Google Shape;458;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6" name="Google Shape;466;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latin typeface="Times New Roman"/>
                <a:ea typeface="Times New Roman"/>
                <a:cs typeface="Times New Roman"/>
                <a:sym typeface="Times New Roman"/>
              </a:rPr>
              <a:t>Thomas Hobbes developed ideas of social contract theory in his book </a:t>
            </a:r>
            <a:r>
              <a:rPr lang="en-US" i="1">
                <a:latin typeface="Times New Roman"/>
                <a:ea typeface="Times New Roman"/>
                <a:cs typeface="Times New Roman"/>
                <a:sym typeface="Times New Roman"/>
              </a:rPr>
              <a:t>Leviathan</a:t>
            </a:r>
            <a:r>
              <a:rPr lang="en-US">
                <a:latin typeface="Times New Roman"/>
                <a:ea typeface="Times New Roman"/>
                <a:cs typeface="Times New Roman"/>
                <a:sym typeface="Times New Roman"/>
              </a:rPr>
              <a:t> (1651). </a:t>
            </a:r>
            <a:endParaRPr/>
          </a:p>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a:p>
            <a:pPr marL="0" lvl="0" indent="0" algn="l" rtl="0">
              <a:lnSpc>
                <a:spcPct val="100000"/>
              </a:lnSpc>
              <a:spcBef>
                <a:spcPts val="0"/>
              </a:spcBef>
              <a:spcAft>
                <a:spcPts val="0"/>
              </a:spcAft>
              <a:buSzPts val="1400"/>
              <a:buNone/>
            </a:pPr>
            <a:r>
              <a:rPr lang="en-US">
                <a:latin typeface="Times New Roman"/>
                <a:ea typeface="Times New Roman"/>
                <a:cs typeface="Times New Roman"/>
                <a:sym typeface="Times New Roman"/>
              </a:rPr>
              <a:t>Philosopher John Rawls took social contract theory further, developing provisions of the “contract” based on his view of justice as fairness.</a:t>
            </a:r>
            <a:endParaRPr/>
          </a:p>
          <a:p>
            <a:pPr marL="0" lvl="0" indent="0" algn="l" rtl="0">
              <a:lnSpc>
                <a:spcPct val="100000"/>
              </a:lnSpc>
              <a:spcBef>
                <a:spcPts val="0"/>
              </a:spcBef>
              <a:spcAft>
                <a:spcPts val="0"/>
              </a:spcAft>
              <a:buSzPts val="1400"/>
              <a:buNone/>
            </a:pPr>
            <a:endParaRPr/>
          </a:p>
        </p:txBody>
      </p:sp>
      <p:sp>
        <p:nvSpPr>
          <p:cNvPr id="467" name="Google Shape;467;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75" name="Google Shape;475;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3" name="Google Shape;483;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Times New Roman"/>
              <a:buNone/>
            </a:pPr>
            <a:r>
              <a:rPr lang="en-US">
                <a:latin typeface="Times New Roman"/>
                <a:ea typeface="Times New Roman"/>
                <a:cs typeface="Times New Roman"/>
                <a:sym typeface="Times New Roman"/>
              </a:rPr>
              <a:t>Ethical theories do not provide clear, incontrovertibly correct positions on most issues. We can use the approaches we described to support opposite sides of many an issue. </a:t>
            </a:r>
            <a:endParaRPr/>
          </a:p>
          <a:p>
            <a:pPr marL="0" marR="0" lvl="0" indent="0" algn="l" rtl="0">
              <a:lnSpc>
                <a:spcPct val="100000"/>
              </a:lnSpc>
              <a:spcBef>
                <a:spcPts val="0"/>
              </a:spcBef>
              <a:spcAft>
                <a:spcPts val="0"/>
              </a:spcAft>
              <a:buClr>
                <a:schemeClr val="dk1"/>
              </a:buClr>
              <a:buSzPts val="1200"/>
              <a:buFont typeface="Times New Roman"/>
              <a:buNone/>
            </a:pPr>
            <a:r>
              <a:rPr lang="en-US">
                <a:latin typeface="Times New Roman"/>
                <a:ea typeface="Times New Roman"/>
                <a:cs typeface="Times New Roman"/>
                <a:sym typeface="Times New Roman"/>
              </a:rPr>
              <a:t>Some philosophers argue that it is meaningless to speak of a business or organization as having ethics. Individual people make all decisions and take all actions. Others argue that an organization that acts with intention and a formal decision structure is a moral entity. However, viewing an organization as a moral entity does not diminish the responsibility of the individual people. </a:t>
            </a:r>
            <a:endParaRPr/>
          </a:p>
          <a:p>
            <a:pPr marL="0" lvl="0" indent="0" algn="l" rtl="0">
              <a:lnSpc>
                <a:spcPct val="100000"/>
              </a:lnSpc>
              <a:spcBef>
                <a:spcPts val="0"/>
              </a:spcBef>
              <a:spcAft>
                <a:spcPts val="0"/>
              </a:spcAft>
              <a:buSzPts val="1400"/>
              <a:buNone/>
            </a:pPr>
            <a:endParaRPr/>
          </a:p>
        </p:txBody>
      </p:sp>
      <p:sp>
        <p:nvSpPr>
          <p:cNvPr id="484" name="Google Shape;484;p4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2" name="Google Shape;492;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00" name="Google Shape;500;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just" rtl="0">
              <a:lnSpc>
                <a:spcPct val="100000"/>
              </a:lnSpc>
              <a:spcBef>
                <a:spcPts val="0"/>
              </a:spcBef>
              <a:spcAft>
                <a:spcPts val="0"/>
              </a:spcAft>
              <a:buSzPts val="1400"/>
              <a:buNone/>
            </a:pPr>
            <a:r>
              <a:rPr lang="en-US" sz="1200" b="0" i="0" u="none" strike="noStrike">
                <a:solidFill>
                  <a:schemeClr val="dk1"/>
                </a:solidFill>
                <a:latin typeface="Tahoma"/>
                <a:ea typeface="Tahoma"/>
                <a:cs typeface="Tahoma"/>
                <a:sym typeface="Tahoma"/>
              </a:rPr>
              <a:t>Ethics is the study of what it means to “do the right thing.” It is a complex subject that has occupied philosophers for thousands of years.</a:t>
            </a:r>
            <a:endParaRPr/>
          </a:p>
          <a:p>
            <a:pPr marL="0" lvl="0" indent="0" algn="l" rtl="0">
              <a:lnSpc>
                <a:spcPct val="100000"/>
              </a:lnSpc>
              <a:spcBef>
                <a:spcPts val="0"/>
              </a:spcBef>
              <a:spcAft>
                <a:spcPts val="0"/>
              </a:spcAft>
              <a:buSzPts val="1400"/>
              <a:buNone/>
            </a:pPr>
            <a:endParaRPr sz="1200" b="0" i="0" u="none" strike="noStrike">
              <a:solidFill>
                <a:schemeClr val="dk1"/>
              </a:solidFill>
              <a:latin typeface="Tahoma"/>
              <a:ea typeface="Tahoma"/>
              <a:cs typeface="Tahoma"/>
              <a:sym typeface="Tahoma"/>
            </a:endParaRPr>
          </a:p>
          <a:p>
            <a:pPr marL="0" lvl="0" indent="0" algn="just" rtl="0">
              <a:lnSpc>
                <a:spcPct val="100000"/>
              </a:lnSpc>
              <a:spcBef>
                <a:spcPts val="0"/>
              </a:spcBef>
              <a:spcAft>
                <a:spcPts val="0"/>
              </a:spcAft>
              <a:buSzPts val="1400"/>
              <a:buNone/>
            </a:pPr>
            <a:r>
              <a:rPr lang="en-US" sz="1200" b="0" i="0" u="none" strike="noStrike">
                <a:solidFill>
                  <a:schemeClr val="dk1"/>
                </a:solidFill>
                <a:latin typeface="Tahoma"/>
                <a:ea typeface="Tahoma"/>
                <a:cs typeface="Tahoma"/>
                <a:sym typeface="Tahoma"/>
              </a:rPr>
              <a:t>Ethical theory assumes that people are rational and make free choices. Neither of these conditions is always and absolutely true. People act emotionally, and they make mistakes. A person is not making a free choice when someone else is pointing a gun at him. Some argue that a person is not making a free choice in a situation where she might lose a job. However, free choice and use of rational judgment are capacities and characteristics of human beings, and they are reasonably assumed as the basis of ethical theory. We take the view that the individual is, in most circumstances, responsible for his or her actions.</a:t>
            </a:r>
            <a:endParaRPr/>
          </a:p>
          <a:p>
            <a:pPr marL="0" lvl="0" indent="0" algn="l" rtl="0">
              <a:lnSpc>
                <a:spcPct val="100000"/>
              </a:lnSpc>
              <a:spcBef>
                <a:spcPts val="0"/>
              </a:spcBef>
              <a:spcAft>
                <a:spcPts val="0"/>
              </a:spcAft>
              <a:buSzPts val="1400"/>
              <a:buNone/>
            </a:pPr>
            <a:endParaRPr/>
          </a:p>
        </p:txBody>
      </p:sp>
      <p:sp>
        <p:nvSpPr>
          <p:cNvPr id="105" name="Google Shape;105;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8" name="Google Shape;508;p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Source Serif Pro"/>
              <a:buNone/>
            </a:pPr>
            <a:r>
              <a:rPr lang="en-US" sz="1200" b="0" i="0">
                <a:latin typeface="Source Serif Pro"/>
                <a:ea typeface="Source Serif Pro"/>
                <a:cs typeface="Source Serif Pro"/>
                <a:sym typeface="Source Serif Pro"/>
              </a:rPr>
              <a:t>Being ethical makes you look like you are against someone or something. What do you do? </a:t>
            </a:r>
            <a:endParaRPr/>
          </a:p>
          <a:p>
            <a:pPr marL="0" lvl="0" indent="0" algn="l" rtl="0">
              <a:lnSpc>
                <a:spcPct val="100000"/>
              </a:lnSpc>
              <a:spcBef>
                <a:spcPts val="0"/>
              </a:spcBef>
              <a:spcAft>
                <a:spcPts val="0"/>
              </a:spcAft>
              <a:buSzPts val="1400"/>
              <a:buNone/>
            </a:pPr>
            <a:endParaRPr/>
          </a:p>
        </p:txBody>
      </p:sp>
      <p:sp>
        <p:nvSpPr>
          <p:cNvPr id="509" name="Google Shape;509;p5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p5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17" name="Google Shape;517;p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 name="Google Shape;11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 name="Google Shape;121;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hlink"/>
              </a:buClr>
              <a:buSzPts val="1200"/>
              <a:buFont typeface="Calibri"/>
              <a:buNone/>
            </a:pPr>
            <a:r>
              <a:rPr lang="en-US" u="sng">
                <a:solidFill>
                  <a:schemeClr val="hlink"/>
                </a:solidFill>
                <a:hlinkClick r:id="rId3"/>
              </a:rPr>
              <a:t>https://www.freepik.com/free-vector/ethical-dilemma-illustration_10878743.htm#page=1&amp;query=good%20person&amp;position=10</a:t>
            </a:r>
            <a:endParaRPr/>
          </a:p>
          <a:p>
            <a:pPr marL="0" lvl="0" indent="0" algn="l" rtl="0">
              <a:lnSpc>
                <a:spcPct val="100000"/>
              </a:lnSpc>
              <a:spcBef>
                <a:spcPts val="0"/>
              </a:spcBef>
              <a:spcAft>
                <a:spcPts val="0"/>
              </a:spcAft>
              <a:buClr>
                <a:schemeClr val="dk1"/>
              </a:buClr>
              <a:buSzPts val="1200"/>
              <a:buFont typeface="Calibri"/>
              <a:buNone/>
            </a:pPr>
            <a:r>
              <a:rPr lang="en-US"/>
              <a:t>https://www.freepik.com/free-vector/woman-expressing-strong-various-feelings-emotions_8271103.htm#query=behaviors&amp;position=3</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 name="Google Shape;12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r>
              <a:rPr lang="en-US"/>
              <a:t>https://www.freepik.com/free-vector/reading-list-concept-illustration_7769807.htm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hlink"/>
              </a:buClr>
              <a:buSzPts val="1200"/>
              <a:buFont typeface="Calibri"/>
              <a:buNone/>
            </a:pPr>
            <a:r>
              <a:rPr lang="en-US" u="sng">
                <a:solidFill>
                  <a:schemeClr val="hlink"/>
                </a:solidFill>
                <a:hlinkClick r:id="rId3"/>
              </a:rPr>
              <a:t>https://www.freepik.com/free-vector/religion-confession-illustration_4431175.htm#page=1&amp;query=religion&amp;position=4</a:t>
            </a:r>
            <a:endParaRPr/>
          </a:p>
          <a:p>
            <a:pPr marL="0" lvl="0" indent="0" algn="l" rtl="0">
              <a:lnSpc>
                <a:spcPct val="100000"/>
              </a:lnSpc>
              <a:spcBef>
                <a:spcPts val="0"/>
              </a:spcBef>
              <a:spcAft>
                <a:spcPts val="0"/>
              </a:spcAft>
              <a:buClr>
                <a:schemeClr val="hlink"/>
              </a:buClr>
              <a:buSzPts val="1200"/>
              <a:buFont typeface="Calibri"/>
              <a:buNone/>
            </a:pPr>
            <a:r>
              <a:rPr lang="en-US" u="sng">
                <a:solidFill>
                  <a:schemeClr val="hlink"/>
                </a:solidFill>
                <a:hlinkClick r:id="rId4"/>
              </a:rPr>
              <a:t>https://www.freepik.com/free-vector/religions-icon-set_6086660.htm#page=1&amp;query=religion&amp;position=20</a:t>
            </a: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3"/>
        <p:cNvGrpSpPr/>
        <p:nvPr/>
      </p:nvGrpSpPr>
      <p:grpSpPr>
        <a:xfrm>
          <a:off x="0" y="0"/>
          <a:ext cx="0" cy="0"/>
          <a:chOff x="0" y="0"/>
          <a:chExt cx="0" cy="0"/>
        </a:xfrm>
      </p:grpSpPr>
      <p:sp>
        <p:nvSpPr>
          <p:cNvPr id="24" name="Google Shape;24;p53"/>
          <p:cNvSpPr txBox="1">
            <a:spLocks noGrp="1"/>
          </p:cNvSpPr>
          <p:nvPr>
            <p:ph type="ctrTitle"/>
          </p:nvPr>
        </p:nvSpPr>
        <p:spPr>
          <a:xfrm>
            <a:off x="1524000" y="1122362"/>
            <a:ext cx="9144000" cy="285908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1F3864"/>
              </a:buClr>
              <a:buSzPts val="6000"/>
              <a:buFont typeface="Calibri"/>
              <a:buNone/>
              <a:defRPr sz="6000">
                <a:solidFill>
                  <a:srgbClr val="1F3864"/>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53"/>
          <p:cNvSpPr txBox="1">
            <a:spLocks noGrp="1"/>
          </p:cNvSpPr>
          <p:nvPr>
            <p:ph type="subTitle" idx="1"/>
          </p:nvPr>
        </p:nvSpPr>
        <p:spPr>
          <a:xfrm>
            <a:off x="1524000" y="4067174"/>
            <a:ext cx="9144000" cy="119062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1000"/>
              </a:spcBef>
              <a:spcAft>
                <a:spcPts val="0"/>
              </a:spcAft>
              <a:buClr>
                <a:schemeClr val="dk1"/>
              </a:buClr>
              <a:buSzPts val="2400"/>
              <a:buNone/>
              <a:defRPr sz="2400" b="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26" name="Google Shape;26;p53" descr="A picture containing drawing, food&#10;&#10;Description automatically generated"/>
          <p:cNvPicPr preferRelativeResize="0"/>
          <p:nvPr/>
        </p:nvPicPr>
        <p:blipFill rotWithShape="1">
          <a:blip r:embed="rId2">
            <a:alphaModFix/>
          </a:blip>
          <a:srcRect/>
          <a:stretch/>
        </p:blipFill>
        <p:spPr>
          <a:xfrm>
            <a:off x="152400" y="228600"/>
            <a:ext cx="645622" cy="53964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7"/>
        <p:cNvGrpSpPr/>
        <p:nvPr/>
      </p:nvGrpSpPr>
      <p:grpSpPr>
        <a:xfrm>
          <a:off x="0" y="0"/>
          <a:ext cx="0" cy="0"/>
          <a:chOff x="0" y="0"/>
          <a:chExt cx="0" cy="0"/>
        </a:xfrm>
      </p:grpSpPr>
      <p:sp>
        <p:nvSpPr>
          <p:cNvPr id="28" name="Google Shape;28;p54"/>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lvl1pPr marL="457200" lvl="0" indent="-381000" algn="just">
              <a:lnSpc>
                <a:spcPct val="150000"/>
              </a:lnSpc>
              <a:spcBef>
                <a:spcPts val="1000"/>
              </a:spcBef>
              <a:spcAft>
                <a:spcPts val="0"/>
              </a:spcAft>
              <a:buClr>
                <a:schemeClr val="dk1"/>
              </a:buClr>
              <a:buSzPts val="2400"/>
              <a:buChar char="•"/>
              <a:defRPr sz="2400"/>
            </a:lvl1pPr>
            <a:lvl2pPr marL="914400" lvl="1" indent="-381000" algn="l">
              <a:lnSpc>
                <a:spcPct val="150000"/>
              </a:lnSpc>
              <a:spcBef>
                <a:spcPts val="500"/>
              </a:spcBef>
              <a:spcAft>
                <a:spcPts val="0"/>
              </a:spcAft>
              <a:buClr>
                <a:schemeClr val="dk1"/>
              </a:buClr>
              <a:buSzPts val="2400"/>
              <a:buChar char="•"/>
              <a:defRPr sz="2400"/>
            </a:lvl2pPr>
            <a:lvl3pPr marL="1371600" lvl="2" indent="-381000" algn="l">
              <a:lnSpc>
                <a:spcPct val="150000"/>
              </a:lnSpc>
              <a:spcBef>
                <a:spcPts val="500"/>
              </a:spcBef>
              <a:spcAft>
                <a:spcPts val="0"/>
              </a:spcAft>
              <a:buClr>
                <a:schemeClr val="dk1"/>
              </a:buClr>
              <a:buSzPts val="2400"/>
              <a:buChar char="•"/>
              <a:defRPr sz="2400"/>
            </a:lvl3pPr>
            <a:lvl4pPr marL="1828800" lvl="3" indent="-381000" algn="l">
              <a:lnSpc>
                <a:spcPct val="150000"/>
              </a:lnSpc>
              <a:spcBef>
                <a:spcPts val="500"/>
              </a:spcBef>
              <a:spcAft>
                <a:spcPts val="0"/>
              </a:spcAft>
              <a:buClr>
                <a:schemeClr val="dk1"/>
              </a:buClr>
              <a:buSzPts val="2400"/>
              <a:buChar char="•"/>
              <a:defRPr sz="2400"/>
            </a:lvl4pPr>
            <a:lvl5pPr marL="2286000" lvl="4" indent="-381000" algn="l">
              <a:lnSpc>
                <a:spcPct val="150000"/>
              </a:lnSpc>
              <a:spcBef>
                <a:spcPts val="500"/>
              </a:spcBef>
              <a:spcAft>
                <a:spcPts val="0"/>
              </a:spcAft>
              <a:buClr>
                <a:schemeClr val="dk1"/>
              </a:buClr>
              <a:buSzPts val="2400"/>
              <a:buChar char="•"/>
              <a:defRPr sz="2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54"/>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F3864"/>
              </a:buClr>
              <a:buSzPts val="4400"/>
              <a:buFont typeface="Calibri"/>
              <a:buNone/>
              <a:defRPr>
                <a:solidFill>
                  <a:srgbClr val="1F3864"/>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54"/>
          <p:cNvSpPr txBox="1">
            <a:spLocks noGrp="1"/>
          </p:cNvSpPr>
          <p:nvPr>
            <p:ph type="dt" idx="10"/>
          </p:nvPr>
        </p:nvSpPr>
        <p:spPr>
          <a:xfrm>
            <a:off x="9155017" y="6366984"/>
            <a:ext cx="13424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Feb 27, 2023</a:t>
            </a:r>
            <a:endParaRPr/>
          </a:p>
        </p:txBody>
      </p:sp>
      <p:sp>
        <p:nvSpPr>
          <p:cNvPr id="31" name="Google Shape;31;p54"/>
          <p:cNvSpPr txBox="1">
            <a:spLocks noGrp="1"/>
          </p:cNvSpPr>
          <p:nvPr>
            <p:ph type="ftr" idx="11"/>
          </p:nvPr>
        </p:nvSpPr>
        <p:spPr>
          <a:xfrm>
            <a:off x="3170317" y="6356350"/>
            <a:ext cx="573197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54"/>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r>
              <a:rPr lang="en-US"/>
              <a:t>|   </a:t>
            </a:r>
            <a:fld id="{00000000-1234-1234-1234-123412341234}" type="slidenum">
              <a:rPr lang="en-US"/>
              <a:t>‹#›</a:t>
            </a:fld>
            <a:endParaRPr/>
          </a:p>
        </p:txBody>
      </p:sp>
      <p:pic>
        <p:nvPicPr>
          <p:cNvPr id="33" name="Google Shape;33;p54"/>
          <p:cNvPicPr preferRelativeResize="0"/>
          <p:nvPr/>
        </p:nvPicPr>
        <p:blipFill rotWithShape="1">
          <a:blip r:embed="rId2">
            <a:alphaModFix/>
          </a:blip>
          <a:srcRect/>
          <a:stretch/>
        </p:blipFill>
        <p:spPr>
          <a:xfrm>
            <a:off x="-84773" y="1558155"/>
            <a:ext cx="4723448" cy="6256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
        <p:cNvGrpSpPr/>
        <p:nvPr/>
      </p:nvGrpSpPr>
      <p:grpSpPr>
        <a:xfrm>
          <a:off x="0" y="0"/>
          <a:ext cx="0" cy="0"/>
          <a:chOff x="0" y="0"/>
          <a:chExt cx="0" cy="0"/>
        </a:xfrm>
      </p:grpSpPr>
      <p:sp>
        <p:nvSpPr>
          <p:cNvPr id="35" name="Google Shape;35;p55"/>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lgn="l">
              <a:lnSpc>
                <a:spcPct val="90000"/>
              </a:lnSpc>
              <a:spcBef>
                <a:spcPts val="0"/>
              </a:spcBef>
              <a:spcAft>
                <a:spcPts val="0"/>
              </a:spcAft>
              <a:buClr>
                <a:schemeClr val="dk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6" name="Google Shape;36;p55"/>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gn="l">
              <a:lnSpc>
                <a:spcPct val="90000"/>
              </a:lnSpc>
              <a:spcBef>
                <a:spcPts val="0"/>
              </a:spcBef>
              <a:spcAft>
                <a:spcPts val="0"/>
              </a:spcAft>
              <a:buClr>
                <a:schemeClr val="dk1"/>
              </a:buClr>
              <a:buSzPts val="1800"/>
              <a:buChar char="●"/>
              <a:defRPr/>
            </a:lvl1pPr>
            <a:lvl2pPr marL="914400" lvl="1" indent="-317500" algn="l">
              <a:lnSpc>
                <a:spcPct val="90000"/>
              </a:lnSpc>
              <a:spcBef>
                <a:spcPts val="2133"/>
              </a:spcBef>
              <a:spcAft>
                <a:spcPts val="0"/>
              </a:spcAft>
              <a:buClr>
                <a:schemeClr val="dk1"/>
              </a:buClr>
              <a:buSzPts val="1400"/>
              <a:buChar char="○"/>
              <a:defRPr/>
            </a:lvl2pPr>
            <a:lvl3pPr marL="1371600" lvl="2" indent="-317500" algn="l">
              <a:lnSpc>
                <a:spcPct val="90000"/>
              </a:lnSpc>
              <a:spcBef>
                <a:spcPts val="2133"/>
              </a:spcBef>
              <a:spcAft>
                <a:spcPts val="0"/>
              </a:spcAft>
              <a:buClr>
                <a:schemeClr val="dk1"/>
              </a:buClr>
              <a:buSzPts val="1400"/>
              <a:buChar char="■"/>
              <a:defRPr/>
            </a:lvl3pPr>
            <a:lvl4pPr marL="1828800" lvl="3" indent="-317500" algn="l">
              <a:lnSpc>
                <a:spcPct val="90000"/>
              </a:lnSpc>
              <a:spcBef>
                <a:spcPts val="2133"/>
              </a:spcBef>
              <a:spcAft>
                <a:spcPts val="0"/>
              </a:spcAft>
              <a:buClr>
                <a:schemeClr val="dk1"/>
              </a:buClr>
              <a:buSzPts val="1400"/>
              <a:buChar char="●"/>
              <a:defRPr/>
            </a:lvl4pPr>
            <a:lvl5pPr marL="2286000" lvl="4" indent="-317500" algn="l">
              <a:lnSpc>
                <a:spcPct val="90000"/>
              </a:lnSpc>
              <a:spcBef>
                <a:spcPts val="2133"/>
              </a:spcBef>
              <a:spcAft>
                <a:spcPts val="0"/>
              </a:spcAft>
              <a:buClr>
                <a:schemeClr val="dk1"/>
              </a:buClr>
              <a:buSzPts val="1400"/>
              <a:buChar char="○"/>
              <a:defRPr/>
            </a:lvl5pPr>
            <a:lvl6pPr marL="2743200" lvl="5" indent="-317500" algn="l">
              <a:lnSpc>
                <a:spcPct val="90000"/>
              </a:lnSpc>
              <a:spcBef>
                <a:spcPts val="2133"/>
              </a:spcBef>
              <a:spcAft>
                <a:spcPts val="0"/>
              </a:spcAft>
              <a:buClr>
                <a:schemeClr val="dk1"/>
              </a:buClr>
              <a:buSzPts val="1400"/>
              <a:buChar char="■"/>
              <a:defRPr/>
            </a:lvl6pPr>
            <a:lvl7pPr marL="3200400" lvl="6" indent="-317500" algn="l">
              <a:lnSpc>
                <a:spcPct val="90000"/>
              </a:lnSpc>
              <a:spcBef>
                <a:spcPts val="2133"/>
              </a:spcBef>
              <a:spcAft>
                <a:spcPts val="0"/>
              </a:spcAft>
              <a:buClr>
                <a:schemeClr val="dk1"/>
              </a:buClr>
              <a:buSzPts val="1400"/>
              <a:buChar char="●"/>
              <a:defRPr/>
            </a:lvl7pPr>
            <a:lvl8pPr marL="3657600" lvl="7" indent="-317500" algn="l">
              <a:lnSpc>
                <a:spcPct val="90000"/>
              </a:lnSpc>
              <a:spcBef>
                <a:spcPts val="2133"/>
              </a:spcBef>
              <a:spcAft>
                <a:spcPts val="0"/>
              </a:spcAft>
              <a:buClr>
                <a:schemeClr val="dk1"/>
              </a:buClr>
              <a:buSzPts val="1400"/>
              <a:buChar char="○"/>
              <a:defRPr/>
            </a:lvl8pPr>
            <a:lvl9pPr marL="4114800" lvl="8" indent="-317500" algn="l">
              <a:lnSpc>
                <a:spcPct val="90000"/>
              </a:lnSpc>
              <a:spcBef>
                <a:spcPts val="2133"/>
              </a:spcBef>
              <a:spcAft>
                <a:spcPts val="2133"/>
              </a:spcAft>
              <a:buClr>
                <a:schemeClr val="dk1"/>
              </a:buClr>
              <a:buSzPts val="1400"/>
              <a:buChar char="■"/>
              <a:defRPr/>
            </a:lvl9pPr>
          </a:lstStyle>
          <a:p>
            <a:endParaRPr/>
          </a:p>
        </p:txBody>
      </p:sp>
      <p:sp>
        <p:nvSpPr>
          <p:cNvPr id="37" name="Google Shape;37;p5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38" name="Google Shape;38;p55"/>
          <p:cNvSpPr txBox="1">
            <a:spLocks noGrp="1"/>
          </p:cNvSpPr>
          <p:nvPr>
            <p:ph type="sldNum" idx="2"/>
          </p:nvPr>
        </p:nvSpPr>
        <p:spPr>
          <a:xfrm>
            <a:off x="2047972" y="6333200"/>
            <a:ext cx="7426000" cy="524800"/>
          </a:xfrm>
          <a:prstGeom prst="rect">
            <a:avLst/>
          </a:prstGeom>
          <a:noFill/>
          <a:ln>
            <a:noFill/>
          </a:ln>
        </p:spPr>
        <p:txBody>
          <a:bodyPr spcFirstLastPara="1" wrap="square" lIns="91425" tIns="91425" rIns="91425" bIns="91425" anchor="ctr" anchorCtr="0">
            <a:noAutofit/>
          </a:bodyPr>
          <a:lstStyle>
            <a:lvl1pPr marL="0" marR="0" lvl="0" indent="0" algn="ctr">
              <a:lnSpc>
                <a:spcPct val="90000"/>
              </a:lnSpc>
              <a:spcBef>
                <a:spcPts val="0"/>
              </a:spcBef>
              <a:spcAft>
                <a:spcPts val="0"/>
              </a:spcAft>
              <a:buClr>
                <a:schemeClr val="dk1"/>
              </a:buClr>
              <a:buSzPts val="2133"/>
              <a:buFont typeface="Calibri"/>
              <a:buNone/>
              <a:defRPr sz="2133" b="0" i="0" u="none" strike="noStrike" cap="none">
                <a:solidFill>
                  <a:schemeClr val="dk1"/>
                </a:solidFill>
                <a:latin typeface="Calibri"/>
                <a:ea typeface="Calibri"/>
                <a:cs typeface="Calibri"/>
                <a:sym typeface="Calibri"/>
              </a:defRPr>
            </a:lvl1pPr>
            <a:lvl2pPr marL="0" marR="0" lvl="1" indent="0" algn="ctr">
              <a:lnSpc>
                <a:spcPct val="90000"/>
              </a:lnSpc>
              <a:spcBef>
                <a:spcPts val="0"/>
              </a:spcBef>
              <a:spcAft>
                <a:spcPts val="0"/>
              </a:spcAft>
              <a:buClr>
                <a:schemeClr val="dk1"/>
              </a:buClr>
              <a:buSzPts val="2133"/>
              <a:buFont typeface="Calibri"/>
              <a:buNone/>
              <a:defRPr sz="2133" b="0" i="0" u="none" strike="noStrike" cap="none">
                <a:solidFill>
                  <a:schemeClr val="dk1"/>
                </a:solidFill>
                <a:latin typeface="Calibri"/>
                <a:ea typeface="Calibri"/>
                <a:cs typeface="Calibri"/>
                <a:sym typeface="Calibri"/>
              </a:defRPr>
            </a:lvl2pPr>
            <a:lvl3pPr marL="0" marR="0" lvl="2" indent="0" algn="ctr">
              <a:lnSpc>
                <a:spcPct val="90000"/>
              </a:lnSpc>
              <a:spcBef>
                <a:spcPts val="0"/>
              </a:spcBef>
              <a:spcAft>
                <a:spcPts val="0"/>
              </a:spcAft>
              <a:buClr>
                <a:schemeClr val="dk1"/>
              </a:buClr>
              <a:buSzPts val="2133"/>
              <a:buFont typeface="Calibri"/>
              <a:buNone/>
              <a:defRPr sz="2133" b="0" i="0" u="none" strike="noStrike" cap="none">
                <a:solidFill>
                  <a:schemeClr val="dk1"/>
                </a:solidFill>
                <a:latin typeface="Calibri"/>
                <a:ea typeface="Calibri"/>
                <a:cs typeface="Calibri"/>
                <a:sym typeface="Calibri"/>
              </a:defRPr>
            </a:lvl3pPr>
            <a:lvl4pPr marL="0" marR="0" lvl="3" indent="0" algn="ctr">
              <a:lnSpc>
                <a:spcPct val="90000"/>
              </a:lnSpc>
              <a:spcBef>
                <a:spcPts val="0"/>
              </a:spcBef>
              <a:spcAft>
                <a:spcPts val="0"/>
              </a:spcAft>
              <a:buClr>
                <a:schemeClr val="dk1"/>
              </a:buClr>
              <a:buSzPts val="2133"/>
              <a:buFont typeface="Calibri"/>
              <a:buNone/>
              <a:defRPr sz="2133" b="0" i="0" u="none" strike="noStrike" cap="none">
                <a:solidFill>
                  <a:schemeClr val="dk1"/>
                </a:solidFill>
                <a:latin typeface="Calibri"/>
                <a:ea typeface="Calibri"/>
                <a:cs typeface="Calibri"/>
                <a:sym typeface="Calibri"/>
              </a:defRPr>
            </a:lvl4pPr>
            <a:lvl5pPr marL="0" marR="0" lvl="4" indent="0" algn="ctr">
              <a:lnSpc>
                <a:spcPct val="90000"/>
              </a:lnSpc>
              <a:spcBef>
                <a:spcPts val="0"/>
              </a:spcBef>
              <a:spcAft>
                <a:spcPts val="0"/>
              </a:spcAft>
              <a:buClr>
                <a:schemeClr val="dk1"/>
              </a:buClr>
              <a:buSzPts val="2133"/>
              <a:buFont typeface="Calibri"/>
              <a:buNone/>
              <a:defRPr sz="2133" b="0" i="0" u="none" strike="noStrike" cap="none">
                <a:solidFill>
                  <a:schemeClr val="dk1"/>
                </a:solidFill>
                <a:latin typeface="Calibri"/>
                <a:ea typeface="Calibri"/>
                <a:cs typeface="Calibri"/>
                <a:sym typeface="Calibri"/>
              </a:defRPr>
            </a:lvl5pPr>
            <a:lvl6pPr marL="0" marR="0" lvl="5" indent="0" algn="ctr">
              <a:lnSpc>
                <a:spcPct val="90000"/>
              </a:lnSpc>
              <a:spcBef>
                <a:spcPts val="0"/>
              </a:spcBef>
              <a:spcAft>
                <a:spcPts val="0"/>
              </a:spcAft>
              <a:buClr>
                <a:schemeClr val="dk1"/>
              </a:buClr>
              <a:buSzPts val="2133"/>
              <a:buFont typeface="Calibri"/>
              <a:buNone/>
              <a:defRPr sz="2133" b="0" i="0" u="none" strike="noStrike" cap="none">
                <a:solidFill>
                  <a:schemeClr val="dk1"/>
                </a:solidFill>
                <a:latin typeface="Calibri"/>
                <a:ea typeface="Calibri"/>
                <a:cs typeface="Calibri"/>
                <a:sym typeface="Calibri"/>
              </a:defRPr>
            </a:lvl6pPr>
            <a:lvl7pPr marL="0" marR="0" lvl="6" indent="0" algn="ctr">
              <a:lnSpc>
                <a:spcPct val="90000"/>
              </a:lnSpc>
              <a:spcBef>
                <a:spcPts val="0"/>
              </a:spcBef>
              <a:spcAft>
                <a:spcPts val="0"/>
              </a:spcAft>
              <a:buClr>
                <a:schemeClr val="dk1"/>
              </a:buClr>
              <a:buSzPts val="2133"/>
              <a:buFont typeface="Calibri"/>
              <a:buNone/>
              <a:defRPr sz="2133" b="0" i="0" u="none" strike="noStrike" cap="none">
                <a:solidFill>
                  <a:schemeClr val="dk1"/>
                </a:solidFill>
                <a:latin typeface="Calibri"/>
                <a:ea typeface="Calibri"/>
                <a:cs typeface="Calibri"/>
                <a:sym typeface="Calibri"/>
              </a:defRPr>
            </a:lvl7pPr>
            <a:lvl8pPr marL="0" marR="0" lvl="7" indent="0" algn="ctr">
              <a:lnSpc>
                <a:spcPct val="90000"/>
              </a:lnSpc>
              <a:spcBef>
                <a:spcPts val="0"/>
              </a:spcBef>
              <a:spcAft>
                <a:spcPts val="0"/>
              </a:spcAft>
              <a:buClr>
                <a:schemeClr val="dk1"/>
              </a:buClr>
              <a:buSzPts val="2133"/>
              <a:buFont typeface="Calibri"/>
              <a:buNone/>
              <a:defRPr sz="2133" b="0" i="0" u="none" strike="noStrike" cap="none">
                <a:solidFill>
                  <a:schemeClr val="dk1"/>
                </a:solidFill>
                <a:latin typeface="Calibri"/>
                <a:ea typeface="Calibri"/>
                <a:cs typeface="Calibri"/>
                <a:sym typeface="Calibri"/>
              </a:defRPr>
            </a:lvl8pPr>
            <a:lvl9pPr marL="0" marR="0" lvl="8" indent="0" algn="ctr">
              <a:lnSpc>
                <a:spcPct val="90000"/>
              </a:lnSpc>
              <a:spcBef>
                <a:spcPts val="0"/>
              </a:spcBef>
              <a:spcAft>
                <a:spcPts val="0"/>
              </a:spcAft>
              <a:buClr>
                <a:schemeClr val="dk1"/>
              </a:buClr>
              <a:buSzPts val="2133"/>
              <a:buFont typeface="Calibri"/>
              <a:buNone/>
              <a:defRPr sz="2133" b="0" i="0" u="none" strike="noStrike" cap="none">
                <a:solidFill>
                  <a:schemeClr val="dk1"/>
                </a:solidFill>
                <a:latin typeface="Calibri"/>
                <a:ea typeface="Calibri"/>
                <a:cs typeface="Calibri"/>
                <a:sym typeface="Calibri"/>
              </a:defRPr>
            </a:lvl9pPr>
          </a:lstStyle>
          <a:p>
            <a:pPr marL="0" lvl="0" indent="0" algn="ctr" rtl="0">
              <a:spcBef>
                <a:spcPts val="0"/>
              </a:spcBef>
              <a:spcAft>
                <a:spcPts val="0"/>
              </a:spcAft>
              <a:buNone/>
            </a:pPr>
            <a:r>
              <a:rPr lang="en-US"/>
              <a:t> 3.1 Ethics and principles</a:t>
            </a:r>
            <a:endParaRPr sz="267"/>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56"/>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5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5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56"/>
          <p:cNvSpPr txBox="1">
            <a:spLocks noGrp="1"/>
          </p:cNvSpPr>
          <p:nvPr>
            <p:ph type="dt" idx="10"/>
          </p:nvPr>
        </p:nvSpPr>
        <p:spPr>
          <a:xfrm>
            <a:off x="9155017" y="6366984"/>
            <a:ext cx="13424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Feb 27, 2023</a:t>
            </a:r>
            <a:endParaRPr/>
          </a:p>
        </p:txBody>
      </p:sp>
      <p:sp>
        <p:nvSpPr>
          <p:cNvPr id="44" name="Google Shape;44;p56"/>
          <p:cNvSpPr txBox="1">
            <a:spLocks noGrp="1"/>
          </p:cNvSpPr>
          <p:nvPr>
            <p:ph type="ftr" idx="11"/>
          </p:nvPr>
        </p:nvSpPr>
        <p:spPr>
          <a:xfrm>
            <a:off x="3170317" y="6356350"/>
            <a:ext cx="573197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56"/>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46" name="Google Shape;46;p56"/>
          <p:cNvPicPr preferRelativeResize="0"/>
          <p:nvPr/>
        </p:nvPicPr>
        <p:blipFill rotWithShape="1">
          <a:blip r:embed="rId2">
            <a:alphaModFix/>
          </a:blip>
          <a:srcRect/>
          <a:stretch/>
        </p:blipFill>
        <p:spPr>
          <a:xfrm>
            <a:off x="-84773" y="1558155"/>
            <a:ext cx="4723448" cy="6256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7_Title and Content">
  <p:cSld name="17_Title and Content">
    <p:spTree>
      <p:nvGrpSpPr>
        <p:cNvPr id="1" name="Shape 47"/>
        <p:cNvGrpSpPr/>
        <p:nvPr/>
      </p:nvGrpSpPr>
      <p:grpSpPr>
        <a:xfrm>
          <a:off x="0" y="0"/>
          <a:ext cx="0" cy="0"/>
          <a:chOff x="0" y="0"/>
          <a:chExt cx="0" cy="0"/>
        </a:xfrm>
      </p:grpSpPr>
      <p:sp>
        <p:nvSpPr>
          <p:cNvPr id="48" name="Google Shape;48;p57"/>
          <p:cNvSpPr txBox="1">
            <a:spLocks noGrp="1"/>
          </p:cNvSpPr>
          <p:nvPr>
            <p:ph type="body" idx="1"/>
          </p:nvPr>
        </p:nvSpPr>
        <p:spPr>
          <a:xfrm>
            <a:off x="1625600" y="1371600"/>
            <a:ext cx="10160000" cy="487680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A5A5A5"/>
              </a:buClr>
              <a:buSzPts val="2800"/>
              <a:buFont typeface="Noto Sans Symbols"/>
              <a:buChar char="▪"/>
              <a:defRPr/>
            </a:lvl1pPr>
            <a:lvl2pPr marL="914400" lvl="1" indent="-381000" algn="l">
              <a:lnSpc>
                <a:spcPct val="90000"/>
              </a:lnSpc>
              <a:spcBef>
                <a:spcPts val="500"/>
              </a:spcBef>
              <a:spcAft>
                <a:spcPts val="0"/>
              </a:spcAft>
              <a:buClr>
                <a:srgbClr val="A5A5A5"/>
              </a:buClr>
              <a:buSzPts val="2400"/>
              <a:buFont typeface="Noto Sans Symbols"/>
              <a:buChar char="▪"/>
              <a:defRPr/>
            </a:lvl2pPr>
            <a:lvl3pPr marL="1371600" lvl="2" indent="-355600" algn="l">
              <a:lnSpc>
                <a:spcPct val="90000"/>
              </a:lnSpc>
              <a:spcBef>
                <a:spcPts val="500"/>
              </a:spcBef>
              <a:spcAft>
                <a:spcPts val="0"/>
              </a:spcAft>
              <a:buClr>
                <a:srgbClr val="A5A5A5"/>
              </a:buClr>
              <a:buSzPts val="2000"/>
              <a:buFont typeface="Noto Sans Symbols"/>
              <a:buChar char="▪"/>
              <a:defRPr/>
            </a:lvl3pPr>
            <a:lvl4pPr marL="1828800" lvl="3" indent="-342900" algn="l">
              <a:lnSpc>
                <a:spcPct val="90000"/>
              </a:lnSpc>
              <a:spcBef>
                <a:spcPts val="500"/>
              </a:spcBef>
              <a:spcAft>
                <a:spcPts val="0"/>
              </a:spcAft>
              <a:buClr>
                <a:srgbClr val="A5A5A5"/>
              </a:buClr>
              <a:buSzPts val="1800"/>
              <a:buFont typeface="Noto Sans Symbols"/>
              <a:buChar char="▪"/>
              <a:defRPr/>
            </a:lvl4pPr>
            <a:lvl5pPr marL="2286000" lvl="4" indent="-342900" algn="l">
              <a:lnSpc>
                <a:spcPct val="90000"/>
              </a:lnSpc>
              <a:spcBef>
                <a:spcPts val="500"/>
              </a:spcBef>
              <a:spcAft>
                <a:spcPts val="0"/>
              </a:spcAft>
              <a:buClr>
                <a:srgbClr val="A5A5A5"/>
              </a:buClr>
              <a:buSzPts val="1800"/>
              <a:buFont typeface="Noto Sans Symbols"/>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57"/>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sp>
        <p:nvSpPr>
          <p:cNvPr id="51" name="Google Shape;51;p5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5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3" name="Google Shape;53;p5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 name="Google Shape;54;p5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5" name="Google Shape;55;p5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58"/>
          <p:cNvSpPr txBox="1">
            <a:spLocks noGrp="1"/>
          </p:cNvSpPr>
          <p:nvPr>
            <p:ph type="dt" idx="10"/>
          </p:nvPr>
        </p:nvSpPr>
        <p:spPr>
          <a:xfrm>
            <a:off x="9155017" y="6366984"/>
            <a:ext cx="13424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Feb 27, 2023</a:t>
            </a:r>
            <a:endParaRPr/>
          </a:p>
        </p:txBody>
      </p:sp>
      <p:sp>
        <p:nvSpPr>
          <p:cNvPr id="57" name="Google Shape;57;p58"/>
          <p:cNvSpPr txBox="1">
            <a:spLocks noGrp="1"/>
          </p:cNvSpPr>
          <p:nvPr>
            <p:ph type="ftr" idx="11"/>
          </p:nvPr>
        </p:nvSpPr>
        <p:spPr>
          <a:xfrm>
            <a:off x="3170317" y="6356350"/>
            <a:ext cx="573197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58"/>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59" name="Google Shape;59;p58"/>
          <p:cNvPicPr preferRelativeResize="0"/>
          <p:nvPr/>
        </p:nvPicPr>
        <p:blipFill rotWithShape="1">
          <a:blip r:embed="rId2">
            <a:alphaModFix/>
          </a:blip>
          <a:srcRect/>
          <a:stretch/>
        </p:blipFill>
        <p:spPr>
          <a:xfrm>
            <a:off x="-84773" y="1618601"/>
            <a:ext cx="4723448" cy="6256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sp>
        <p:nvSpPr>
          <p:cNvPr id="61" name="Google Shape;61;p59"/>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59"/>
          <p:cNvSpPr txBox="1">
            <a:spLocks noGrp="1"/>
          </p:cNvSpPr>
          <p:nvPr>
            <p:ph type="dt" idx="10"/>
          </p:nvPr>
        </p:nvSpPr>
        <p:spPr>
          <a:xfrm>
            <a:off x="9155017" y="6366984"/>
            <a:ext cx="13424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Feb 27, 2023</a:t>
            </a:r>
            <a:endParaRPr/>
          </a:p>
        </p:txBody>
      </p:sp>
      <p:sp>
        <p:nvSpPr>
          <p:cNvPr id="63" name="Google Shape;63;p59"/>
          <p:cNvSpPr txBox="1">
            <a:spLocks noGrp="1"/>
          </p:cNvSpPr>
          <p:nvPr>
            <p:ph type="ftr" idx="11"/>
          </p:nvPr>
        </p:nvSpPr>
        <p:spPr>
          <a:xfrm>
            <a:off x="3170317" y="6356350"/>
            <a:ext cx="573197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59"/>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65" name="Google Shape;65;p59"/>
          <p:cNvPicPr preferRelativeResize="0"/>
          <p:nvPr/>
        </p:nvPicPr>
        <p:blipFill rotWithShape="1">
          <a:blip r:embed="rId2">
            <a:alphaModFix/>
          </a:blip>
          <a:srcRect/>
          <a:stretch/>
        </p:blipFill>
        <p:spPr>
          <a:xfrm>
            <a:off x="-84773" y="1558155"/>
            <a:ext cx="4723448" cy="6256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60"/>
          <p:cNvSpPr txBox="1">
            <a:spLocks noGrp="1"/>
          </p:cNvSpPr>
          <p:nvPr>
            <p:ph type="dt" idx="10"/>
          </p:nvPr>
        </p:nvSpPr>
        <p:spPr>
          <a:xfrm>
            <a:off x="9155017" y="6366984"/>
            <a:ext cx="1342467"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Feb 27, 2023</a:t>
            </a:r>
            <a:endParaRPr/>
          </a:p>
        </p:txBody>
      </p:sp>
      <p:sp>
        <p:nvSpPr>
          <p:cNvPr id="68" name="Google Shape;68;p60"/>
          <p:cNvSpPr txBox="1">
            <a:spLocks noGrp="1"/>
          </p:cNvSpPr>
          <p:nvPr>
            <p:ph type="ftr" idx="11"/>
          </p:nvPr>
        </p:nvSpPr>
        <p:spPr>
          <a:xfrm>
            <a:off x="3170317" y="6356350"/>
            <a:ext cx="573197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60"/>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70" name="Google Shape;70;p60"/>
          <p:cNvPicPr preferRelativeResize="0"/>
          <p:nvPr/>
        </p:nvPicPr>
        <p:blipFill rotWithShape="1">
          <a:blip r:embed="rId2">
            <a:alphaModFix/>
          </a:blip>
          <a:srcRect/>
          <a:stretch/>
        </p:blipFill>
        <p:spPr>
          <a:xfrm>
            <a:off x="-84773" y="1558155"/>
            <a:ext cx="4723448" cy="6256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52" descr="A picture containing street, person, riding, lamp&#10;&#10;Description automatically generated"/>
          <p:cNvPicPr preferRelativeResize="0"/>
          <p:nvPr/>
        </p:nvPicPr>
        <p:blipFill rotWithShape="1">
          <a:blip r:embed="rId10">
            <a:alphaModFix/>
          </a:blip>
          <a:srcRect t="7812" b="7813"/>
          <a:stretch/>
        </p:blipFill>
        <p:spPr>
          <a:xfrm>
            <a:off x="0" y="1714"/>
            <a:ext cx="12188952" cy="6856286"/>
          </a:xfrm>
          <a:prstGeom prst="rect">
            <a:avLst/>
          </a:prstGeom>
          <a:noFill/>
          <a:ln>
            <a:noFill/>
          </a:ln>
        </p:spPr>
      </p:pic>
      <p:sp>
        <p:nvSpPr>
          <p:cNvPr id="11" name="Google Shape;11;p52"/>
          <p:cNvSpPr/>
          <p:nvPr/>
        </p:nvSpPr>
        <p:spPr>
          <a:xfrm>
            <a:off x="-82210" y="-1714"/>
            <a:ext cx="12103694" cy="6859714"/>
          </a:xfrm>
          <a:prstGeom prst="rect">
            <a:avLst/>
          </a:prstGeom>
          <a:gradFill>
            <a:gsLst>
              <a:gs pos="0">
                <a:srgbClr val="FFFFFF">
                  <a:alpha val="0"/>
                </a:srgbClr>
              </a:gs>
              <a:gs pos="17000">
                <a:srgbClr val="FFFFFF">
                  <a:alpha val="9019"/>
                </a:srgbClr>
              </a:gs>
              <a:gs pos="80000">
                <a:srgbClr val="FFFFFF">
                  <a:alpha val="83921"/>
                </a:srgbClr>
              </a:gs>
              <a:gs pos="100000">
                <a:srgbClr val="FFFFFF">
                  <a:alpha val="83921"/>
                </a:srgbClr>
              </a:gs>
            </a:gsLst>
            <a:lin ang="10800000" scaled="0"/>
          </a:gra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 name="Google Shape;12;p52"/>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chemeClr val="dk1"/>
              </a:buClr>
              <a:buSzPts val="4400"/>
              <a:buFont typeface="Calibri"/>
              <a:buNone/>
              <a:defRPr sz="4400" b="1"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 name="Google Shape;13;p52"/>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4" name="Google Shape;14;p52"/>
          <p:cNvSpPr txBox="1">
            <a:spLocks noGrp="1"/>
          </p:cNvSpPr>
          <p:nvPr>
            <p:ph type="dt" idx="10"/>
          </p:nvPr>
        </p:nvSpPr>
        <p:spPr>
          <a:xfrm>
            <a:off x="9155017" y="6366984"/>
            <a:ext cx="1342467"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r>
              <a:rPr lang="en-US"/>
              <a:t>Feb 27, 2023</a:t>
            </a:r>
            <a:endParaRPr/>
          </a:p>
        </p:txBody>
      </p:sp>
      <p:sp>
        <p:nvSpPr>
          <p:cNvPr id="15" name="Google Shape;15;p52"/>
          <p:cNvSpPr txBox="1">
            <a:spLocks noGrp="1"/>
          </p:cNvSpPr>
          <p:nvPr>
            <p:ph type="ftr" idx="11"/>
          </p:nvPr>
        </p:nvSpPr>
        <p:spPr>
          <a:xfrm>
            <a:off x="3170317" y="6356350"/>
            <a:ext cx="5731974"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6" name="Google Shape;16;p52"/>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r>
              <a:rPr lang="en-US"/>
              <a:t>|   </a:t>
            </a:r>
            <a:fld id="{00000000-1234-1234-1234-123412341234}" type="slidenum">
              <a:rPr lang="en-US"/>
              <a:t>‹#›</a:t>
            </a:fld>
            <a:endParaRPr/>
          </a:p>
        </p:txBody>
      </p:sp>
      <p:grpSp>
        <p:nvGrpSpPr>
          <p:cNvPr id="17" name="Google Shape;17;p52"/>
          <p:cNvGrpSpPr/>
          <p:nvPr/>
        </p:nvGrpSpPr>
        <p:grpSpPr>
          <a:xfrm>
            <a:off x="12021484" y="-1714"/>
            <a:ext cx="167468" cy="6858000"/>
            <a:chOff x="12021484" y="-1714"/>
            <a:chExt cx="167468" cy="6858000"/>
          </a:xfrm>
        </p:grpSpPr>
        <p:sp>
          <p:nvSpPr>
            <p:cNvPr id="18" name="Google Shape;18;p52"/>
            <p:cNvSpPr/>
            <p:nvPr/>
          </p:nvSpPr>
          <p:spPr>
            <a:xfrm>
              <a:off x="12106742" y="-1714"/>
              <a:ext cx="82210" cy="6858000"/>
            </a:xfrm>
            <a:prstGeom prst="rect">
              <a:avLst/>
            </a:prstGeom>
            <a:solidFill>
              <a:srgbClr val="232D82"/>
            </a:solidFill>
            <a:ln w="12700" cap="flat" cmpd="sng">
              <a:solidFill>
                <a:srgbClr val="232D8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 name="Google Shape;19;p52"/>
            <p:cNvSpPr/>
            <p:nvPr/>
          </p:nvSpPr>
          <p:spPr>
            <a:xfrm>
              <a:off x="12021484" y="-1714"/>
              <a:ext cx="82210" cy="6858000"/>
            </a:xfrm>
            <a:prstGeom prst="rect">
              <a:avLst/>
            </a:prstGeom>
            <a:solidFill>
              <a:srgbClr val="DA1820"/>
            </a:solidFill>
            <a:ln w="12700" cap="flat" cmpd="sng">
              <a:solidFill>
                <a:srgbClr val="DA182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pic>
        <p:nvPicPr>
          <p:cNvPr id="20" name="Google Shape;20;p52" descr="A picture containing drawing&#10;&#10;Description automatically generated"/>
          <p:cNvPicPr preferRelativeResize="0"/>
          <p:nvPr/>
        </p:nvPicPr>
        <p:blipFill rotWithShape="1">
          <a:blip r:embed="rId11">
            <a:alphaModFix/>
          </a:blip>
          <a:srcRect/>
          <a:stretch/>
        </p:blipFill>
        <p:spPr>
          <a:xfrm>
            <a:off x="173564" y="6341526"/>
            <a:ext cx="464545" cy="456971"/>
          </a:xfrm>
          <a:prstGeom prst="rect">
            <a:avLst/>
          </a:prstGeom>
          <a:noFill/>
          <a:ln>
            <a:noFill/>
          </a:ln>
        </p:spPr>
      </p:pic>
      <p:pic>
        <p:nvPicPr>
          <p:cNvPr id="21" name="Google Shape;21;p52" descr="A picture containing drawing&#10;&#10;Description automatically generated"/>
          <p:cNvPicPr preferRelativeResize="0"/>
          <p:nvPr/>
        </p:nvPicPr>
        <p:blipFill rotWithShape="1">
          <a:blip r:embed="rId12">
            <a:alphaModFix/>
          </a:blip>
          <a:srcRect/>
          <a:stretch/>
        </p:blipFill>
        <p:spPr>
          <a:xfrm>
            <a:off x="808625" y="6326116"/>
            <a:ext cx="1152377" cy="335187"/>
          </a:xfrm>
          <a:prstGeom prst="rect">
            <a:avLst/>
          </a:prstGeom>
          <a:noFill/>
          <a:ln>
            <a:noFill/>
          </a:ln>
        </p:spPr>
      </p:pic>
      <p:pic>
        <p:nvPicPr>
          <p:cNvPr id="22" name="Google Shape;22;p52" descr="A close up of a sign&#10;&#10;Description automatically generated"/>
          <p:cNvPicPr preferRelativeResize="0"/>
          <p:nvPr/>
        </p:nvPicPr>
        <p:blipFill rotWithShape="1">
          <a:blip r:embed="rId13">
            <a:alphaModFix/>
          </a:blip>
          <a:srcRect/>
          <a:stretch/>
        </p:blipFill>
        <p:spPr>
          <a:xfrm>
            <a:off x="2132101" y="6341526"/>
            <a:ext cx="867700" cy="35707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72">
          <p15:clr>
            <a:srgbClr val="F26B43"/>
          </p15:clr>
        </p15:guide>
        <p15:guide id="2" pos="7152">
          <p15:clr>
            <a:srgbClr val="F26B43"/>
          </p15:clr>
        </p15:guide>
        <p15:guide id="3" orient="horz" pos="4248">
          <p15:clr>
            <a:srgbClr val="F26B43"/>
          </p15:clr>
        </p15:guide>
        <p15:guide id="4" pos="72">
          <p15:clr>
            <a:srgbClr val="F26B43"/>
          </p15:clr>
        </p15:guide>
        <p15:guide id="5" pos="96">
          <p15:clr>
            <a:srgbClr val="F26B43"/>
          </p15:clr>
        </p15:guide>
        <p15:guide id="6" orient="horz" pos="144">
          <p15:clr>
            <a:srgbClr val="F26B43"/>
          </p15:clr>
        </p15:guide>
        <p15:guide id="7" orient="horz" pos="1008">
          <p15:clr>
            <a:srgbClr val="F26B43"/>
          </p15:clr>
        </p15:guide>
        <p15:guide id="8" orient="horz" pos="1080">
          <p15:clr>
            <a:srgbClr val="F26B43"/>
          </p15:clr>
        </p15:guide>
        <p15:guide id="9" orient="horz" pos="3912">
          <p15:clr>
            <a:srgbClr val="F26B43"/>
          </p15:clr>
        </p15:guide>
        <p15:guide id="10" pos="6720">
          <p15:clr>
            <a:srgbClr val="F26B43"/>
          </p15:clr>
        </p15:guide>
        <p15:guide id="11" pos="6624">
          <p15:clr>
            <a:srgbClr val="F26B43"/>
          </p15:clr>
        </p15:guide>
        <p15:guide id="12" pos="5904">
          <p15:clr>
            <a:srgbClr val="F26B43"/>
          </p15:clr>
        </p15:guide>
        <p15:guide id="13" orient="horz" pos="3984">
          <p15:clr>
            <a:srgbClr val="F26B43"/>
          </p15:clr>
        </p15:guide>
        <p15:guide id="14" pos="576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3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31.jp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
          <p:cNvSpPr txBox="1">
            <a:spLocks noGrp="1"/>
          </p:cNvSpPr>
          <p:nvPr>
            <p:ph type="ctrTitle"/>
          </p:nvPr>
        </p:nvSpPr>
        <p:spPr>
          <a:xfrm>
            <a:off x="1524000" y="1122362"/>
            <a:ext cx="9144000" cy="2859087"/>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F3864"/>
              </a:buClr>
              <a:buSzPts val="6000"/>
              <a:buFont typeface="Calibri"/>
              <a:buNone/>
            </a:pPr>
            <a:r>
              <a:rPr lang="en-US"/>
              <a:t>Module CS5052NI</a:t>
            </a:r>
            <a:br>
              <a:rPr lang="en-US"/>
            </a:br>
            <a:r>
              <a:rPr lang="en-US"/>
              <a:t>Professional Issues, Ethics</a:t>
            </a:r>
            <a:br>
              <a:rPr lang="en-US"/>
            </a:br>
            <a:r>
              <a:rPr lang="en-US"/>
              <a:t>and Computer Law</a:t>
            </a:r>
            <a:endParaRPr/>
          </a:p>
        </p:txBody>
      </p:sp>
      <p:sp>
        <p:nvSpPr>
          <p:cNvPr id="76" name="Google Shape;76;p1"/>
          <p:cNvSpPr txBox="1">
            <a:spLocks noGrp="1"/>
          </p:cNvSpPr>
          <p:nvPr>
            <p:ph type="subTitle" idx="1"/>
          </p:nvPr>
        </p:nvSpPr>
        <p:spPr>
          <a:xfrm>
            <a:off x="1524000" y="4067174"/>
            <a:ext cx="9144000" cy="119062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a:t>2023</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0"/>
          <p:cNvSpPr txBox="1">
            <a:spLocks noGrp="1"/>
          </p:cNvSpPr>
          <p:nvPr>
            <p:ph type="title"/>
          </p:nvPr>
        </p:nvSpPr>
        <p:spPr>
          <a:xfrm>
            <a:off x="415600" y="593367"/>
            <a:ext cx="11360800" cy="7636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Clr>
                <a:schemeClr val="dk1"/>
              </a:buClr>
              <a:buSzPts val="2800"/>
              <a:buFont typeface="Calibri"/>
              <a:buNone/>
            </a:pPr>
            <a:r>
              <a:rPr lang="en-US"/>
              <a:t>Example </a:t>
            </a:r>
            <a:endParaRPr/>
          </a:p>
        </p:txBody>
      </p:sp>
      <p:sp>
        <p:nvSpPr>
          <p:cNvPr id="146" name="Google Shape;146;p10"/>
          <p:cNvSpPr txBox="1">
            <a:spLocks noGrp="1"/>
          </p:cNvSpPr>
          <p:nvPr>
            <p:ph type="body" idx="1"/>
          </p:nvPr>
        </p:nvSpPr>
        <p:spPr>
          <a:xfrm>
            <a:off x="-277793" y="1536633"/>
            <a:ext cx="8113853" cy="4555200"/>
          </a:xfrm>
          <a:prstGeom prst="rect">
            <a:avLst/>
          </a:prstGeom>
          <a:noFill/>
          <a:ln>
            <a:noFill/>
          </a:ln>
        </p:spPr>
        <p:txBody>
          <a:bodyPr spcFirstLastPara="1" wrap="square" lIns="121900" tIns="121900" rIns="121900" bIns="121900" anchor="t" anchorCtr="0">
            <a:noAutofit/>
          </a:bodyPr>
          <a:lstStyle/>
          <a:p>
            <a:pPr marL="609585" lvl="0" indent="-474120" algn="l" rtl="0">
              <a:lnSpc>
                <a:spcPct val="150000"/>
              </a:lnSpc>
              <a:spcBef>
                <a:spcPts val="0"/>
              </a:spcBef>
              <a:spcAft>
                <a:spcPts val="0"/>
              </a:spcAft>
              <a:buClr>
                <a:srgbClr val="000000"/>
              </a:buClr>
              <a:buSzPts val="2000"/>
              <a:buChar char="●"/>
            </a:pPr>
            <a:r>
              <a:rPr lang="en-US" sz="2667">
                <a:solidFill>
                  <a:srgbClr val="000000"/>
                </a:solidFill>
              </a:rPr>
              <a:t>Buddhism </a:t>
            </a:r>
            <a:r>
              <a:rPr lang="en-US" sz="2667" b="1">
                <a:solidFill>
                  <a:srgbClr val="000000"/>
                </a:solidFill>
              </a:rPr>
              <a:t>refrains</a:t>
            </a:r>
            <a:r>
              <a:rPr lang="en-US" sz="2667">
                <a:solidFill>
                  <a:srgbClr val="000000"/>
                </a:solidFill>
              </a:rPr>
              <a:t> its followers from </a:t>
            </a:r>
            <a:r>
              <a:rPr lang="en-US" sz="2667" b="1">
                <a:solidFill>
                  <a:srgbClr val="000000"/>
                </a:solidFill>
              </a:rPr>
              <a:t>taking the life</a:t>
            </a:r>
            <a:r>
              <a:rPr lang="en-US" sz="2667">
                <a:solidFill>
                  <a:srgbClr val="000000"/>
                </a:solidFill>
              </a:rPr>
              <a:t>, </a:t>
            </a:r>
            <a:r>
              <a:rPr lang="en-US" sz="2667" b="1">
                <a:solidFill>
                  <a:srgbClr val="000000"/>
                </a:solidFill>
              </a:rPr>
              <a:t>abstain from stealing, acting unjustly, telling lies, and drinking intoxicant substances</a:t>
            </a:r>
            <a:r>
              <a:rPr lang="en-US" sz="2667">
                <a:solidFill>
                  <a:srgbClr val="000000"/>
                </a:solidFill>
              </a:rPr>
              <a:t>.</a:t>
            </a:r>
            <a:endParaRPr sz="2667">
              <a:solidFill>
                <a:srgbClr val="000000"/>
              </a:solidFill>
            </a:endParaRPr>
          </a:p>
          <a:p>
            <a:pPr marL="609585" lvl="0" indent="-474120" algn="l" rtl="0">
              <a:lnSpc>
                <a:spcPct val="150000"/>
              </a:lnSpc>
              <a:spcBef>
                <a:spcPts val="0"/>
              </a:spcBef>
              <a:spcAft>
                <a:spcPts val="0"/>
              </a:spcAft>
              <a:buClr>
                <a:srgbClr val="000000"/>
              </a:buClr>
              <a:buSzPts val="2000"/>
              <a:buChar char="●"/>
            </a:pPr>
            <a:r>
              <a:rPr lang="en-US" sz="2667">
                <a:solidFill>
                  <a:srgbClr val="000000"/>
                </a:solidFill>
              </a:rPr>
              <a:t>Bhagwat Geeta, provides a guide to </a:t>
            </a:r>
            <a:r>
              <a:rPr lang="en-US" sz="2667" b="1">
                <a:solidFill>
                  <a:srgbClr val="000000"/>
                </a:solidFill>
              </a:rPr>
              <a:t>self-realisation </a:t>
            </a:r>
            <a:r>
              <a:rPr lang="en-US" sz="2667">
                <a:solidFill>
                  <a:srgbClr val="000000"/>
                </a:solidFill>
              </a:rPr>
              <a:t>.</a:t>
            </a:r>
            <a:endParaRPr sz="2667">
              <a:solidFill>
                <a:srgbClr val="000000"/>
              </a:solidFill>
            </a:endParaRPr>
          </a:p>
          <a:p>
            <a:pPr marL="609585" lvl="0" indent="-474120" algn="l" rtl="0">
              <a:lnSpc>
                <a:spcPct val="150000"/>
              </a:lnSpc>
              <a:spcBef>
                <a:spcPts val="0"/>
              </a:spcBef>
              <a:spcAft>
                <a:spcPts val="0"/>
              </a:spcAft>
              <a:buClr>
                <a:srgbClr val="000000"/>
              </a:buClr>
              <a:buSzPts val="2000"/>
              <a:buChar char="●"/>
            </a:pPr>
            <a:r>
              <a:rPr lang="en-US" sz="2667">
                <a:solidFill>
                  <a:srgbClr val="000000"/>
                </a:solidFill>
              </a:rPr>
              <a:t>Quran says that if we </a:t>
            </a:r>
            <a:r>
              <a:rPr lang="en-US" sz="2667" b="1">
                <a:solidFill>
                  <a:srgbClr val="000000"/>
                </a:solidFill>
              </a:rPr>
              <a:t>do not follow the rules and live </a:t>
            </a:r>
            <a:r>
              <a:rPr lang="en-US" sz="2667">
                <a:solidFill>
                  <a:srgbClr val="000000"/>
                </a:solidFill>
              </a:rPr>
              <a:t>an ideal life, </a:t>
            </a:r>
            <a:r>
              <a:rPr lang="en-US" sz="2667" b="1">
                <a:solidFill>
                  <a:srgbClr val="000000"/>
                </a:solidFill>
              </a:rPr>
              <a:t>there will be a day of judgment </a:t>
            </a:r>
            <a:r>
              <a:rPr lang="en-US" sz="2667">
                <a:solidFill>
                  <a:srgbClr val="000000"/>
                </a:solidFill>
              </a:rPr>
              <a:t>in our afterlife.</a:t>
            </a:r>
            <a:endParaRPr sz="2667">
              <a:solidFill>
                <a:srgbClr val="000000"/>
              </a:solidFill>
            </a:endParaRPr>
          </a:p>
          <a:p>
            <a:pPr marL="609585" lvl="0" indent="0" algn="l" rtl="0">
              <a:lnSpc>
                <a:spcPct val="150000"/>
              </a:lnSpc>
              <a:spcBef>
                <a:spcPts val="2133"/>
              </a:spcBef>
              <a:spcAft>
                <a:spcPts val="2133"/>
              </a:spcAft>
              <a:buClr>
                <a:schemeClr val="dk1"/>
              </a:buClr>
              <a:buSzPts val="1800"/>
              <a:buNone/>
            </a:pPr>
            <a:endParaRPr>
              <a:solidFill>
                <a:srgbClr val="000000"/>
              </a:solidFill>
            </a:endParaRPr>
          </a:p>
        </p:txBody>
      </p:sp>
      <p:pic>
        <p:nvPicPr>
          <p:cNvPr id="147" name="Google Shape;147;p10"/>
          <p:cNvPicPr preferRelativeResize="0"/>
          <p:nvPr/>
        </p:nvPicPr>
        <p:blipFill rotWithShape="1">
          <a:blip r:embed="rId3">
            <a:alphaModFix/>
          </a:blip>
          <a:srcRect/>
          <a:stretch/>
        </p:blipFill>
        <p:spPr>
          <a:xfrm>
            <a:off x="7743463" y="1909823"/>
            <a:ext cx="4363656" cy="3916644"/>
          </a:xfrm>
          <a:prstGeom prst="rect">
            <a:avLst/>
          </a:prstGeom>
          <a:noFill/>
          <a:ln>
            <a:noFill/>
          </a:ln>
        </p:spPr>
      </p:pic>
      <p:sp>
        <p:nvSpPr>
          <p:cNvPr id="2" name="Slide Number Placeholder 1">
            <a:extLst>
              <a:ext uri="{FF2B5EF4-FFF2-40B4-BE49-F238E27FC236}">
                <a16:creationId xmlns:a16="http://schemas.microsoft.com/office/drawing/2014/main" id="{D2E2769C-727A-CF6C-60D1-82883AECE96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1"/>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400"/>
              <a:buFont typeface="Calibri"/>
              <a:buNone/>
            </a:pPr>
            <a:r>
              <a:rPr lang="en-US" b="1"/>
              <a:t>Pythagoras of Samos</a:t>
            </a:r>
            <a:endParaRPr/>
          </a:p>
        </p:txBody>
      </p:sp>
      <p:pic>
        <p:nvPicPr>
          <p:cNvPr id="154" name="Google Shape;154;p11" descr="A statue of a person&#10;&#10;Description automatically generated"/>
          <p:cNvPicPr preferRelativeResize="0"/>
          <p:nvPr/>
        </p:nvPicPr>
        <p:blipFill rotWithShape="1">
          <a:blip r:embed="rId3">
            <a:alphaModFix/>
          </a:blip>
          <a:srcRect t="12848" r="1" b="24099"/>
          <a:stretch/>
        </p:blipFill>
        <p:spPr>
          <a:xfrm>
            <a:off x="376713" y="1913466"/>
            <a:ext cx="4309533" cy="4105868"/>
          </a:xfrm>
          <a:prstGeom prst="rect">
            <a:avLst/>
          </a:prstGeom>
          <a:noFill/>
          <a:ln>
            <a:noFill/>
          </a:ln>
        </p:spPr>
      </p:pic>
      <p:sp>
        <p:nvSpPr>
          <p:cNvPr id="155" name="Google Shape;155;p11"/>
          <p:cNvSpPr txBox="1">
            <a:spLocks noGrp="1"/>
          </p:cNvSpPr>
          <p:nvPr>
            <p:ph type="body" idx="2"/>
          </p:nvPr>
        </p:nvSpPr>
        <p:spPr>
          <a:xfrm>
            <a:off x="4686246" y="1713053"/>
            <a:ext cx="7438061" cy="4526415"/>
          </a:xfrm>
          <a:prstGeom prst="rect">
            <a:avLst/>
          </a:prstGeom>
          <a:noFill/>
          <a:ln>
            <a:noFill/>
          </a:ln>
        </p:spPr>
        <p:txBody>
          <a:bodyPr spcFirstLastPara="1" wrap="square" lIns="91425" tIns="45700" rIns="91425" bIns="45700" anchor="t" anchorCtr="0">
            <a:normAutofit/>
          </a:bodyPr>
          <a:lstStyle/>
          <a:p>
            <a:pPr marL="457200" lvl="0" indent="-457200" algn="l" rtl="0">
              <a:lnSpc>
                <a:spcPct val="150000"/>
              </a:lnSpc>
              <a:spcBef>
                <a:spcPts val="0"/>
              </a:spcBef>
              <a:spcAft>
                <a:spcPts val="0"/>
              </a:spcAft>
              <a:buClr>
                <a:schemeClr val="folHlink"/>
              </a:buClr>
              <a:buSzPts val="1440"/>
              <a:buFont typeface="Noto Sans Symbols"/>
              <a:buChar char="■"/>
            </a:pPr>
            <a:r>
              <a:rPr lang="en-US" sz="2400"/>
              <a:t>Mathematician and a Philosopher known for Pythagorean Theorem. </a:t>
            </a:r>
            <a:endParaRPr/>
          </a:p>
          <a:p>
            <a:pPr marL="457200" lvl="0" indent="-457200" algn="l" rtl="0">
              <a:lnSpc>
                <a:spcPct val="150000"/>
              </a:lnSpc>
              <a:spcBef>
                <a:spcPts val="0"/>
              </a:spcBef>
              <a:spcAft>
                <a:spcPts val="0"/>
              </a:spcAft>
              <a:buClr>
                <a:schemeClr val="folHlink"/>
              </a:buClr>
              <a:buSzPts val="1440"/>
              <a:buFont typeface="Noto Sans Symbols"/>
              <a:buChar char="■"/>
            </a:pPr>
            <a:r>
              <a:rPr lang="en-US" sz="2400"/>
              <a:t>Formed a brotherhood that was devoted to moral, political and social life. </a:t>
            </a:r>
            <a:endParaRPr/>
          </a:p>
          <a:p>
            <a:pPr marL="457200" lvl="0" indent="-457200" algn="l" rtl="0">
              <a:lnSpc>
                <a:spcPct val="150000"/>
              </a:lnSpc>
              <a:spcBef>
                <a:spcPts val="0"/>
              </a:spcBef>
              <a:spcAft>
                <a:spcPts val="0"/>
              </a:spcAft>
              <a:buClr>
                <a:schemeClr val="folHlink"/>
              </a:buClr>
              <a:buSzPts val="1440"/>
              <a:buFont typeface="Noto Sans Symbols"/>
              <a:buChar char="■"/>
            </a:pPr>
            <a:r>
              <a:rPr lang="en-US" sz="2400"/>
              <a:t>This society was known as Pythagoreans.</a:t>
            </a:r>
            <a:endParaRPr/>
          </a:p>
          <a:p>
            <a:pPr marL="457200" lvl="0" indent="-457200" algn="l" rtl="0">
              <a:lnSpc>
                <a:spcPct val="150000"/>
              </a:lnSpc>
              <a:spcBef>
                <a:spcPts val="0"/>
              </a:spcBef>
              <a:spcAft>
                <a:spcPts val="0"/>
              </a:spcAft>
              <a:buClr>
                <a:schemeClr val="folHlink"/>
              </a:buClr>
              <a:buSzPts val="1440"/>
              <a:buFont typeface="Noto Sans Symbols"/>
              <a:buChar char="■"/>
            </a:pPr>
            <a:r>
              <a:rPr lang="en-US" sz="2400"/>
              <a:t>Influenced philosophies of Plato, Aristotle, and, through them, Western philosophy.</a:t>
            </a:r>
            <a:endParaRPr/>
          </a:p>
          <a:p>
            <a:pPr marL="0" lvl="0" indent="0" algn="l" rtl="0">
              <a:lnSpc>
                <a:spcPct val="150000"/>
              </a:lnSpc>
              <a:spcBef>
                <a:spcPts val="1000"/>
              </a:spcBef>
              <a:spcAft>
                <a:spcPts val="0"/>
              </a:spcAft>
              <a:buClr>
                <a:schemeClr val="dk1"/>
              </a:buClr>
              <a:buSzPts val="2400"/>
              <a:buNone/>
            </a:pPr>
            <a:endParaRPr sz="2400"/>
          </a:p>
        </p:txBody>
      </p:sp>
      <p:sp>
        <p:nvSpPr>
          <p:cNvPr id="157" name="Google Shape;157;p11"/>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200"/>
              <a:buNone/>
            </a:pPr>
            <a:r>
              <a:rPr lang="en-US"/>
              <a:t>|   </a:t>
            </a:r>
            <a:fld id="{00000000-1234-1234-1234-123412341234}" type="slidenum">
              <a:rPr lang="en-US"/>
              <a:t>11</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2"/>
          <p:cNvSpPr txBox="1">
            <a:spLocks noGrp="1"/>
          </p:cNvSpPr>
          <p:nvPr>
            <p:ph type="body" idx="1"/>
          </p:nvPr>
        </p:nvSpPr>
        <p:spPr>
          <a:xfrm>
            <a:off x="178206" y="1727383"/>
            <a:ext cx="8724086" cy="4492441"/>
          </a:xfrm>
          <a:prstGeom prst="rect">
            <a:avLst/>
          </a:prstGeom>
          <a:noFill/>
          <a:ln>
            <a:noFill/>
          </a:ln>
        </p:spPr>
        <p:txBody>
          <a:bodyPr spcFirstLastPara="1" wrap="square" lIns="91425" tIns="45700" rIns="91425" bIns="45700" anchor="t" anchorCtr="0">
            <a:normAutofit lnSpcReduction="10000"/>
          </a:bodyPr>
          <a:lstStyle/>
          <a:p>
            <a:pPr marL="228600" lvl="0" indent="-228600" algn="just" rtl="0">
              <a:lnSpc>
                <a:spcPct val="150000"/>
              </a:lnSpc>
              <a:spcBef>
                <a:spcPts val="0"/>
              </a:spcBef>
              <a:spcAft>
                <a:spcPts val="0"/>
              </a:spcAft>
              <a:buClr>
                <a:schemeClr val="dk1"/>
              </a:buClr>
              <a:buSzPts val="2400"/>
              <a:buChar char="•"/>
            </a:pPr>
            <a:r>
              <a:rPr lang="en-US"/>
              <a:t>Born – 469 BC – Athens – Greece</a:t>
            </a:r>
            <a:endParaRPr/>
          </a:p>
          <a:p>
            <a:pPr marL="228600" lvl="0" indent="-228600" algn="just" rtl="0">
              <a:lnSpc>
                <a:spcPct val="150000"/>
              </a:lnSpc>
              <a:spcBef>
                <a:spcPts val="1000"/>
              </a:spcBef>
              <a:spcAft>
                <a:spcPts val="0"/>
              </a:spcAft>
              <a:buClr>
                <a:schemeClr val="dk1"/>
              </a:buClr>
              <a:buSzPts val="2400"/>
              <a:buChar char="•"/>
            </a:pPr>
            <a:r>
              <a:rPr lang="en-US"/>
              <a:t>Credited as one of the founders of Western philosophy.</a:t>
            </a:r>
            <a:endParaRPr/>
          </a:p>
          <a:p>
            <a:pPr marL="228600" lvl="0" indent="-228600" algn="just" rtl="0">
              <a:lnSpc>
                <a:spcPct val="150000"/>
              </a:lnSpc>
              <a:spcBef>
                <a:spcPts val="1000"/>
              </a:spcBef>
              <a:spcAft>
                <a:spcPts val="0"/>
              </a:spcAft>
              <a:buClr>
                <a:schemeClr val="dk1"/>
              </a:buClr>
              <a:buSzPts val="2400"/>
              <a:buChar char="•"/>
            </a:pPr>
            <a:r>
              <a:rPr lang="en-US"/>
              <a:t>Interested in the thinking process.</a:t>
            </a:r>
            <a:endParaRPr/>
          </a:p>
          <a:p>
            <a:pPr marL="228600" lvl="0" indent="-228600" algn="just" rtl="0">
              <a:lnSpc>
                <a:spcPct val="150000"/>
              </a:lnSpc>
              <a:spcBef>
                <a:spcPts val="1000"/>
              </a:spcBef>
              <a:spcAft>
                <a:spcPts val="0"/>
              </a:spcAft>
              <a:buClr>
                <a:schemeClr val="dk1"/>
              </a:buClr>
              <a:buSzPts val="2400"/>
              <a:buChar char="•"/>
            </a:pPr>
            <a:r>
              <a:rPr lang="en-US"/>
              <a:t>It clarified the </a:t>
            </a:r>
            <a:r>
              <a:rPr lang="en-US" b="1"/>
              <a:t>concepts of Good and Justice. </a:t>
            </a:r>
            <a:endParaRPr/>
          </a:p>
          <a:p>
            <a:pPr marL="228600" lvl="0" indent="-228600" algn="just" rtl="0">
              <a:lnSpc>
                <a:spcPct val="150000"/>
              </a:lnSpc>
              <a:spcBef>
                <a:spcPts val="1000"/>
              </a:spcBef>
              <a:spcAft>
                <a:spcPts val="0"/>
              </a:spcAft>
              <a:buClr>
                <a:schemeClr val="dk1"/>
              </a:buClr>
              <a:buSzPts val="2400"/>
              <a:buChar char="•"/>
            </a:pPr>
            <a:r>
              <a:rPr lang="en-US" b="1"/>
              <a:t>If you have any problem, break it down to a series of questions and you find your required answer in those responses.</a:t>
            </a:r>
            <a:endParaRPr/>
          </a:p>
          <a:p>
            <a:pPr marL="228600" lvl="0" indent="-228600" algn="just" rtl="0">
              <a:lnSpc>
                <a:spcPct val="150000"/>
              </a:lnSpc>
              <a:spcBef>
                <a:spcPts val="1000"/>
              </a:spcBef>
              <a:spcAft>
                <a:spcPts val="0"/>
              </a:spcAft>
              <a:buClr>
                <a:schemeClr val="dk1"/>
              </a:buClr>
              <a:buSzPts val="2400"/>
              <a:buChar char="•"/>
            </a:pPr>
            <a:r>
              <a:rPr lang="en-US"/>
              <a:t>Process of questioning is called the “</a:t>
            </a:r>
            <a:r>
              <a:rPr lang="en-US" b="1"/>
              <a:t>Socratic Method</a:t>
            </a:r>
            <a:r>
              <a:rPr lang="en-US"/>
              <a:t>”.</a:t>
            </a:r>
            <a:endParaRPr/>
          </a:p>
          <a:p>
            <a:pPr marL="228600" lvl="0" indent="-76200" algn="just" rtl="0">
              <a:lnSpc>
                <a:spcPct val="150000"/>
              </a:lnSpc>
              <a:spcBef>
                <a:spcPts val="1000"/>
              </a:spcBef>
              <a:spcAft>
                <a:spcPts val="0"/>
              </a:spcAft>
              <a:buClr>
                <a:schemeClr val="dk1"/>
              </a:buClr>
              <a:buSzPts val="2400"/>
              <a:buNone/>
            </a:pPr>
            <a:endParaRPr/>
          </a:p>
        </p:txBody>
      </p:sp>
      <p:sp>
        <p:nvSpPr>
          <p:cNvPr id="163" name="Google Shape;163;p12"/>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b="1"/>
              <a:t>Socrates</a:t>
            </a:r>
            <a:endParaRPr/>
          </a:p>
        </p:txBody>
      </p:sp>
      <p:sp>
        <p:nvSpPr>
          <p:cNvPr id="165" name="Google Shape;165;p12"/>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12</a:t>
            </a:fld>
            <a:endParaRPr/>
          </a:p>
        </p:txBody>
      </p:sp>
      <p:pic>
        <p:nvPicPr>
          <p:cNvPr id="166" name="Google Shape;166;p12" descr="Big Thinker: Who was Socrates? - The Ethics Centre"/>
          <p:cNvPicPr preferRelativeResize="0"/>
          <p:nvPr/>
        </p:nvPicPr>
        <p:blipFill rotWithShape="1">
          <a:blip r:embed="rId3">
            <a:alphaModFix/>
          </a:blip>
          <a:srcRect l="36240" t="2759" r="33295"/>
          <a:stretch/>
        </p:blipFill>
        <p:spPr>
          <a:xfrm>
            <a:off x="8902291" y="1727383"/>
            <a:ext cx="2994660" cy="409384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3"/>
          <p:cNvSpPr txBox="1">
            <a:spLocks noGrp="1"/>
          </p:cNvSpPr>
          <p:nvPr>
            <p:ph type="body" idx="1"/>
          </p:nvPr>
        </p:nvSpPr>
        <p:spPr>
          <a:xfrm>
            <a:off x="178205" y="1727383"/>
            <a:ext cx="8074544" cy="4492441"/>
          </a:xfrm>
          <a:prstGeom prst="rect">
            <a:avLst/>
          </a:prstGeom>
          <a:noFill/>
          <a:ln>
            <a:noFill/>
          </a:ln>
        </p:spPr>
        <p:txBody>
          <a:bodyPr spcFirstLastPara="1" wrap="square" lIns="91425" tIns="45700" rIns="91425" bIns="45700" anchor="t" anchorCtr="0">
            <a:normAutofit/>
          </a:bodyPr>
          <a:lstStyle/>
          <a:p>
            <a:pPr marL="0" lvl="0" indent="0" algn="just" rtl="0">
              <a:lnSpc>
                <a:spcPct val="150000"/>
              </a:lnSpc>
              <a:spcBef>
                <a:spcPts val="0"/>
              </a:spcBef>
              <a:spcAft>
                <a:spcPts val="0"/>
              </a:spcAft>
              <a:buClr>
                <a:schemeClr val="dk1"/>
              </a:buClr>
              <a:buSzPts val="2400"/>
              <a:buNone/>
            </a:pPr>
            <a:r>
              <a:rPr lang="en-US" sz="2400">
                <a:latin typeface="Calibri"/>
                <a:ea typeface="Calibri"/>
                <a:cs typeface="Calibri"/>
                <a:sym typeface="Calibri"/>
              </a:rPr>
              <a:t>Born –  Circa 428/9  BC – Athens -Greece</a:t>
            </a:r>
            <a:endParaRPr sz="2400">
              <a:latin typeface="Calibri"/>
              <a:ea typeface="Calibri"/>
              <a:cs typeface="Calibri"/>
              <a:sym typeface="Calibri"/>
            </a:endParaRPr>
          </a:p>
          <a:p>
            <a:pPr marL="457200" lvl="0" indent="-457200" algn="just" rtl="0">
              <a:lnSpc>
                <a:spcPct val="150000"/>
              </a:lnSpc>
              <a:spcBef>
                <a:spcPts val="0"/>
              </a:spcBef>
              <a:spcAft>
                <a:spcPts val="0"/>
              </a:spcAft>
              <a:buClr>
                <a:schemeClr val="folHlink"/>
              </a:buClr>
              <a:buSzPts val="1440"/>
              <a:buFont typeface="Noto Sans Symbols"/>
              <a:buChar char="■"/>
            </a:pPr>
            <a:r>
              <a:rPr lang="en-US" sz="2400">
                <a:latin typeface="Calibri"/>
                <a:ea typeface="Calibri"/>
                <a:cs typeface="Calibri"/>
                <a:sym typeface="Calibri"/>
              </a:rPr>
              <a:t>Socrates’ student</a:t>
            </a:r>
            <a:endParaRPr/>
          </a:p>
          <a:p>
            <a:pPr marL="457200" lvl="0" indent="-457200" algn="just" rtl="0">
              <a:lnSpc>
                <a:spcPct val="150000"/>
              </a:lnSpc>
              <a:spcBef>
                <a:spcPts val="0"/>
              </a:spcBef>
              <a:spcAft>
                <a:spcPts val="0"/>
              </a:spcAft>
              <a:buClr>
                <a:schemeClr val="folHlink"/>
              </a:buClr>
              <a:buSzPts val="1440"/>
              <a:buFont typeface="Noto Sans Symbols"/>
              <a:buChar char="■"/>
            </a:pPr>
            <a:r>
              <a:rPr lang="en-US" sz="2400">
                <a:latin typeface="Calibri"/>
                <a:ea typeface="Calibri"/>
                <a:cs typeface="Calibri"/>
                <a:sym typeface="Calibri"/>
              </a:rPr>
              <a:t>Recorded the speeches made by Socrates</a:t>
            </a:r>
            <a:endParaRPr/>
          </a:p>
          <a:p>
            <a:pPr marL="457200" lvl="0" indent="-457200" algn="just" rtl="0">
              <a:lnSpc>
                <a:spcPct val="150000"/>
              </a:lnSpc>
              <a:spcBef>
                <a:spcPts val="0"/>
              </a:spcBef>
              <a:spcAft>
                <a:spcPts val="0"/>
              </a:spcAft>
              <a:buClr>
                <a:schemeClr val="folHlink"/>
              </a:buClr>
              <a:buSzPts val="1440"/>
              <a:buFont typeface="Noto Sans Symbols"/>
              <a:buChar char="■"/>
            </a:pPr>
            <a:r>
              <a:rPr lang="en-US" sz="2400" b="1">
                <a:latin typeface="Calibri"/>
                <a:ea typeface="Calibri"/>
                <a:cs typeface="Calibri"/>
                <a:sym typeface="Calibri"/>
              </a:rPr>
              <a:t>Known for</a:t>
            </a:r>
            <a:r>
              <a:rPr lang="en-US" sz="2400">
                <a:latin typeface="Calibri"/>
                <a:ea typeface="Calibri"/>
                <a:cs typeface="Calibri"/>
                <a:sym typeface="Calibri"/>
              </a:rPr>
              <a:t>  founding Academy north of Athens, traditionally considered the first university in western world. </a:t>
            </a:r>
            <a:endParaRPr/>
          </a:p>
          <a:p>
            <a:pPr marL="457200" lvl="0" indent="-457200" algn="just" rtl="0">
              <a:lnSpc>
                <a:spcPct val="150000"/>
              </a:lnSpc>
              <a:spcBef>
                <a:spcPts val="0"/>
              </a:spcBef>
              <a:spcAft>
                <a:spcPts val="0"/>
              </a:spcAft>
              <a:buClr>
                <a:schemeClr val="folHlink"/>
              </a:buClr>
              <a:buSzPts val="1440"/>
              <a:buFont typeface="Noto Sans Symbols"/>
              <a:buChar char="■"/>
            </a:pPr>
            <a:r>
              <a:rPr lang="en-US" sz="2400">
                <a:latin typeface="Calibri"/>
                <a:ea typeface="Calibri"/>
                <a:cs typeface="Calibri"/>
                <a:sym typeface="Calibri"/>
              </a:rPr>
              <a:t>Plato wrote his ideas about an “ideal state” in a book called </a:t>
            </a:r>
            <a:r>
              <a:rPr lang="en-US" sz="2400" b="1" i="1">
                <a:latin typeface="Calibri"/>
                <a:ea typeface="Calibri"/>
                <a:cs typeface="Calibri"/>
                <a:sym typeface="Calibri"/>
              </a:rPr>
              <a:t>The Republic</a:t>
            </a:r>
            <a:r>
              <a:rPr lang="en-US" sz="2400">
                <a:latin typeface="Calibri"/>
                <a:ea typeface="Calibri"/>
                <a:cs typeface="Calibri"/>
                <a:sym typeface="Calibri"/>
              </a:rPr>
              <a:t>. </a:t>
            </a:r>
            <a:endParaRPr/>
          </a:p>
        </p:txBody>
      </p:sp>
      <p:sp>
        <p:nvSpPr>
          <p:cNvPr id="172" name="Google Shape;172;p13"/>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b="1"/>
              <a:t>Plato</a:t>
            </a:r>
            <a:endParaRPr/>
          </a:p>
        </p:txBody>
      </p:sp>
      <p:sp>
        <p:nvSpPr>
          <p:cNvPr id="174" name="Google Shape;174;p13"/>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13</a:t>
            </a:fld>
            <a:endParaRPr/>
          </a:p>
        </p:txBody>
      </p:sp>
      <p:pic>
        <p:nvPicPr>
          <p:cNvPr id="175" name="Google Shape;175;p13"/>
          <p:cNvPicPr preferRelativeResize="0"/>
          <p:nvPr/>
        </p:nvPicPr>
        <p:blipFill rotWithShape="1">
          <a:blip r:embed="rId3">
            <a:alphaModFix/>
          </a:blip>
          <a:srcRect/>
          <a:stretch/>
        </p:blipFill>
        <p:spPr>
          <a:xfrm>
            <a:off x="8458200" y="1727383"/>
            <a:ext cx="2895599" cy="388273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4"/>
          <p:cNvSpPr txBox="1">
            <a:spLocks noGrp="1"/>
          </p:cNvSpPr>
          <p:nvPr>
            <p:ph type="body" idx="1"/>
          </p:nvPr>
        </p:nvSpPr>
        <p:spPr>
          <a:xfrm>
            <a:off x="178205" y="1727383"/>
            <a:ext cx="9148675" cy="4492441"/>
          </a:xfrm>
          <a:prstGeom prst="rect">
            <a:avLst/>
          </a:prstGeom>
          <a:noFill/>
          <a:ln>
            <a:noFill/>
          </a:ln>
        </p:spPr>
        <p:txBody>
          <a:bodyPr spcFirstLastPara="1" wrap="square" lIns="91425" tIns="45700" rIns="91425" bIns="45700" anchor="t" anchorCtr="0">
            <a:normAutofit/>
          </a:bodyPr>
          <a:lstStyle/>
          <a:p>
            <a:pPr marL="457200" lvl="0" indent="-457200" algn="just" rtl="0">
              <a:lnSpc>
                <a:spcPct val="150000"/>
              </a:lnSpc>
              <a:spcBef>
                <a:spcPts val="0"/>
              </a:spcBef>
              <a:spcAft>
                <a:spcPts val="0"/>
              </a:spcAft>
              <a:buClr>
                <a:schemeClr val="folHlink"/>
              </a:buClr>
              <a:buSzPts val="1440"/>
              <a:buFont typeface="Noto Sans Symbols"/>
              <a:buChar char="■"/>
            </a:pPr>
            <a:r>
              <a:rPr lang="en-US"/>
              <a:t>Born (384 B.C. to 322 B.C.) philosopher and scientist </a:t>
            </a:r>
            <a:endParaRPr/>
          </a:p>
          <a:p>
            <a:pPr marL="457200" lvl="0" indent="-457200" algn="just" rtl="0">
              <a:lnSpc>
                <a:spcPct val="150000"/>
              </a:lnSpc>
              <a:spcBef>
                <a:spcPts val="0"/>
              </a:spcBef>
              <a:spcAft>
                <a:spcPts val="0"/>
              </a:spcAft>
              <a:buClr>
                <a:schemeClr val="folHlink"/>
              </a:buClr>
              <a:buSzPts val="1440"/>
              <a:buFont typeface="Noto Sans Symbols"/>
              <a:buChar char="■"/>
            </a:pPr>
            <a:r>
              <a:rPr lang="en-US" sz="2400">
                <a:latin typeface="Calibri"/>
                <a:ea typeface="Calibri"/>
                <a:cs typeface="Calibri"/>
                <a:sym typeface="Calibri"/>
              </a:rPr>
              <a:t>Founder of the Lyceum and the Peripatetic school of philosophy and Aristotelian tradition.</a:t>
            </a:r>
            <a:endParaRPr sz="2400">
              <a:solidFill>
                <a:schemeClr val="lt2"/>
              </a:solidFill>
              <a:latin typeface="Calibri"/>
              <a:ea typeface="Calibri"/>
              <a:cs typeface="Calibri"/>
              <a:sym typeface="Calibri"/>
            </a:endParaRPr>
          </a:p>
          <a:p>
            <a:pPr marL="457200" lvl="0" indent="-457200" algn="just" rtl="0">
              <a:lnSpc>
                <a:spcPct val="150000"/>
              </a:lnSpc>
              <a:spcBef>
                <a:spcPts val="0"/>
              </a:spcBef>
              <a:spcAft>
                <a:spcPts val="0"/>
              </a:spcAft>
              <a:buClr>
                <a:schemeClr val="folHlink"/>
              </a:buClr>
              <a:buSzPts val="1440"/>
              <a:buFont typeface="Noto Sans Symbols"/>
              <a:buChar char="■"/>
            </a:pPr>
            <a:r>
              <a:rPr lang="en-US" sz="2400">
                <a:latin typeface="Calibri"/>
                <a:ea typeface="Calibri"/>
                <a:cs typeface="Calibri"/>
                <a:sym typeface="Calibri"/>
              </a:rPr>
              <a:t>Along with his teacher Plato, has been called the "Father of Western  Philosophy”</a:t>
            </a:r>
            <a:endParaRPr sz="2400">
              <a:solidFill>
                <a:schemeClr val="lt2"/>
              </a:solidFill>
              <a:latin typeface="Calibri"/>
              <a:ea typeface="Calibri"/>
              <a:cs typeface="Calibri"/>
              <a:sym typeface="Calibri"/>
            </a:endParaRPr>
          </a:p>
          <a:p>
            <a:pPr marL="457200" lvl="0" indent="-457200" algn="just" rtl="0">
              <a:lnSpc>
                <a:spcPct val="150000"/>
              </a:lnSpc>
              <a:spcBef>
                <a:spcPts val="0"/>
              </a:spcBef>
              <a:spcAft>
                <a:spcPts val="0"/>
              </a:spcAft>
              <a:buClr>
                <a:schemeClr val="folHlink"/>
              </a:buClr>
              <a:buSzPts val="1440"/>
              <a:buFont typeface="Noto Sans Symbols"/>
              <a:buChar char="■"/>
            </a:pPr>
            <a:r>
              <a:rPr lang="en-US" sz="2400">
                <a:latin typeface="Calibri"/>
                <a:ea typeface="Calibri"/>
                <a:cs typeface="Calibri"/>
                <a:sym typeface="Calibri"/>
              </a:rPr>
              <a:t>Began tutoring Alexander the Great. </a:t>
            </a:r>
            <a:endParaRPr sz="2400">
              <a:solidFill>
                <a:schemeClr val="lt2"/>
              </a:solidFill>
              <a:latin typeface="Calibri"/>
              <a:ea typeface="Calibri"/>
              <a:cs typeface="Calibri"/>
              <a:sym typeface="Calibri"/>
            </a:endParaRPr>
          </a:p>
          <a:p>
            <a:pPr marL="457200" lvl="0" indent="-457200" algn="just" rtl="0">
              <a:lnSpc>
                <a:spcPct val="150000"/>
              </a:lnSpc>
              <a:spcBef>
                <a:spcPts val="0"/>
              </a:spcBef>
              <a:spcAft>
                <a:spcPts val="0"/>
              </a:spcAft>
              <a:buClr>
                <a:schemeClr val="folHlink"/>
              </a:buClr>
              <a:buSzPts val="1440"/>
              <a:buFont typeface="Noto Sans Symbols"/>
              <a:buChar char="■"/>
            </a:pPr>
            <a:r>
              <a:rPr lang="en-US" sz="2400">
                <a:latin typeface="Calibri"/>
                <a:ea typeface="Calibri"/>
                <a:cs typeface="Calibri"/>
                <a:sym typeface="Calibri"/>
              </a:rPr>
              <a:t>Examined human behavior in the context of society and government. </a:t>
            </a:r>
            <a:endParaRPr sz="2400">
              <a:solidFill>
                <a:schemeClr val="lt2"/>
              </a:solidFill>
              <a:latin typeface="Calibri"/>
              <a:ea typeface="Calibri"/>
              <a:cs typeface="Calibri"/>
              <a:sym typeface="Calibri"/>
            </a:endParaRPr>
          </a:p>
          <a:p>
            <a:pPr marL="228600" lvl="0" indent="-76200" algn="just" rtl="0">
              <a:lnSpc>
                <a:spcPct val="150000"/>
              </a:lnSpc>
              <a:spcBef>
                <a:spcPts val="1000"/>
              </a:spcBef>
              <a:spcAft>
                <a:spcPts val="0"/>
              </a:spcAft>
              <a:buClr>
                <a:schemeClr val="dk1"/>
              </a:buClr>
              <a:buSzPts val="2400"/>
              <a:buNone/>
            </a:pPr>
            <a:endParaRPr/>
          </a:p>
        </p:txBody>
      </p:sp>
      <p:sp>
        <p:nvSpPr>
          <p:cNvPr id="181" name="Google Shape;181;p14"/>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b="1"/>
              <a:t>Aristotle</a:t>
            </a:r>
            <a:endParaRPr/>
          </a:p>
        </p:txBody>
      </p:sp>
      <p:sp>
        <p:nvSpPr>
          <p:cNvPr id="183" name="Google Shape;183;p14"/>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14</a:t>
            </a:fld>
            <a:endParaRPr/>
          </a:p>
        </p:txBody>
      </p:sp>
      <p:pic>
        <p:nvPicPr>
          <p:cNvPr id="184" name="Google Shape;184;p14"/>
          <p:cNvPicPr preferRelativeResize="0"/>
          <p:nvPr/>
        </p:nvPicPr>
        <p:blipFill rotWithShape="1">
          <a:blip r:embed="rId3">
            <a:alphaModFix/>
          </a:blip>
          <a:srcRect/>
          <a:stretch/>
        </p:blipFill>
        <p:spPr>
          <a:xfrm>
            <a:off x="9575396" y="2068818"/>
            <a:ext cx="2438399" cy="380579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5"/>
          <p:cNvSpPr txBox="1">
            <a:spLocks noGrp="1"/>
          </p:cNvSpPr>
          <p:nvPr>
            <p:ph type="body" idx="1"/>
          </p:nvPr>
        </p:nvSpPr>
        <p:spPr>
          <a:xfrm>
            <a:off x="178205" y="1727383"/>
            <a:ext cx="9508055" cy="4492441"/>
          </a:xfrm>
          <a:prstGeom prst="rect">
            <a:avLst/>
          </a:prstGeom>
          <a:noFill/>
          <a:ln>
            <a:noFill/>
          </a:ln>
        </p:spPr>
        <p:txBody>
          <a:bodyPr spcFirstLastPara="1" wrap="square" lIns="91425" tIns="45700" rIns="91425" bIns="45700" anchor="t" anchorCtr="0">
            <a:normAutofit/>
          </a:bodyPr>
          <a:lstStyle/>
          <a:p>
            <a:pPr marL="228600" lvl="0" indent="-228600" algn="just" rtl="0">
              <a:lnSpc>
                <a:spcPct val="150000"/>
              </a:lnSpc>
              <a:spcBef>
                <a:spcPts val="0"/>
              </a:spcBef>
              <a:spcAft>
                <a:spcPts val="0"/>
              </a:spcAft>
              <a:buClr>
                <a:schemeClr val="dk1"/>
              </a:buClr>
              <a:buSzPts val="2200"/>
              <a:buChar char="•"/>
            </a:pPr>
            <a:r>
              <a:rPr lang="en-US" sz="2200"/>
              <a:t>Born (334BC – 262 BC)</a:t>
            </a:r>
            <a:endParaRPr/>
          </a:p>
          <a:p>
            <a:pPr marL="228600" lvl="0" indent="-228600" algn="just" rtl="0">
              <a:lnSpc>
                <a:spcPct val="150000"/>
              </a:lnSpc>
              <a:spcBef>
                <a:spcPts val="1000"/>
              </a:spcBef>
              <a:spcAft>
                <a:spcPts val="0"/>
              </a:spcAft>
              <a:buClr>
                <a:schemeClr val="dk1"/>
              </a:buClr>
              <a:buSzPts val="2200"/>
              <a:buChar char="•"/>
            </a:pPr>
            <a:r>
              <a:rPr lang="en-US" sz="2200"/>
              <a:t>Founder of the Stoic school of philosophy, in Athens from about 300 BC. </a:t>
            </a:r>
            <a:endParaRPr/>
          </a:p>
          <a:p>
            <a:pPr marL="228600" lvl="0" indent="-228600" algn="just" rtl="0">
              <a:lnSpc>
                <a:spcPct val="150000"/>
              </a:lnSpc>
              <a:spcBef>
                <a:spcPts val="1000"/>
              </a:spcBef>
              <a:spcAft>
                <a:spcPts val="0"/>
              </a:spcAft>
              <a:buClr>
                <a:schemeClr val="dk1"/>
              </a:buClr>
              <a:buSzPts val="2200"/>
              <a:buChar char="•"/>
            </a:pPr>
            <a:r>
              <a:rPr lang="en-US" sz="2200"/>
              <a:t>Teaches self-control and resilience as a means of overcoming destructive emotions. </a:t>
            </a:r>
            <a:endParaRPr/>
          </a:p>
          <a:p>
            <a:pPr marL="228600" lvl="0" indent="-228600" algn="just" rtl="0">
              <a:lnSpc>
                <a:spcPct val="150000"/>
              </a:lnSpc>
              <a:spcBef>
                <a:spcPts val="1000"/>
              </a:spcBef>
              <a:spcAft>
                <a:spcPts val="0"/>
              </a:spcAft>
              <a:buClr>
                <a:schemeClr val="dk1"/>
              </a:buClr>
              <a:buSzPts val="2200"/>
              <a:buChar char="•"/>
            </a:pPr>
            <a:r>
              <a:rPr lang="en-US" sz="2200"/>
              <a:t>Stoicism: </a:t>
            </a:r>
            <a:r>
              <a:rPr lang="en-US" sz="2200" b="1"/>
              <a:t>pursuing self-improvement through four cardinal virtues , (derived from the teachings of Plato): wisdom ("sophia"), courage ("andreia"), justice ("dikaiosyne") and temperance ("sophrosyne").</a:t>
            </a:r>
            <a:endParaRPr/>
          </a:p>
        </p:txBody>
      </p:sp>
      <p:sp>
        <p:nvSpPr>
          <p:cNvPr id="191" name="Google Shape;191;p15"/>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 Zeno of Citium: Stoicism</a:t>
            </a:r>
            <a:endParaRPr/>
          </a:p>
        </p:txBody>
      </p:sp>
      <p:sp>
        <p:nvSpPr>
          <p:cNvPr id="193" name="Google Shape;193;p15"/>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15</a:t>
            </a:fld>
            <a:endParaRPr/>
          </a:p>
        </p:txBody>
      </p:sp>
      <p:pic>
        <p:nvPicPr>
          <p:cNvPr id="194" name="Google Shape;194;p15" descr="Zeno of Citium - Wikipedia"/>
          <p:cNvPicPr preferRelativeResize="0"/>
          <p:nvPr/>
        </p:nvPicPr>
        <p:blipFill rotWithShape="1">
          <a:blip r:embed="rId3">
            <a:alphaModFix/>
          </a:blip>
          <a:srcRect/>
          <a:stretch/>
        </p:blipFill>
        <p:spPr>
          <a:xfrm>
            <a:off x="9728936" y="1903228"/>
            <a:ext cx="2284859" cy="337340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6"/>
          <p:cNvSpPr txBox="1">
            <a:spLocks noGrp="1"/>
          </p:cNvSpPr>
          <p:nvPr>
            <p:ph type="body" idx="1"/>
          </p:nvPr>
        </p:nvSpPr>
        <p:spPr>
          <a:xfrm>
            <a:off x="-307931" y="1732226"/>
            <a:ext cx="12114108" cy="4492441"/>
          </a:xfrm>
          <a:prstGeom prst="rect">
            <a:avLst/>
          </a:prstGeom>
          <a:noFill/>
          <a:ln>
            <a:noFill/>
          </a:ln>
        </p:spPr>
        <p:txBody>
          <a:bodyPr spcFirstLastPara="1" wrap="square" lIns="91425" tIns="45700" rIns="91425" bIns="45700" anchor="t" anchorCtr="0">
            <a:normAutofit/>
          </a:bodyPr>
          <a:lstStyle/>
          <a:p>
            <a:pPr marL="914400" lvl="1" indent="-457200" algn="l" rtl="0">
              <a:lnSpc>
                <a:spcPct val="150000"/>
              </a:lnSpc>
              <a:spcBef>
                <a:spcPts val="0"/>
              </a:spcBef>
              <a:spcAft>
                <a:spcPts val="0"/>
              </a:spcAft>
              <a:buClr>
                <a:schemeClr val="hlink"/>
              </a:buClr>
              <a:buSzPts val="2400"/>
              <a:buFont typeface="Noto Sans Symbols"/>
              <a:buChar char="■"/>
            </a:pPr>
            <a:r>
              <a:rPr lang="en-US" sz="2400"/>
              <a:t>Rules to follow during the interactions between people and actions that affect other people.</a:t>
            </a:r>
            <a:endParaRPr/>
          </a:p>
          <a:p>
            <a:pPr marL="914400" lvl="1" indent="-457200" algn="l" rtl="0">
              <a:lnSpc>
                <a:spcPct val="150000"/>
              </a:lnSpc>
              <a:spcBef>
                <a:spcPts val="0"/>
              </a:spcBef>
              <a:spcAft>
                <a:spcPts val="0"/>
              </a:spcAft>
              <a:buClr>
                <a:schemeClr val="hlink"/>
              </a:buClr>
              <a:buSzPts val="2400"/>
              <a:buFont typeface="Noto Sans Symbols"/>
              <a:buChar char="■"/>
            </a:pPr>
            <a:r>
              <a:rPr lang="en-US" sz="2400"/>
              <a:t>Goal of ethical theories: </a:t>
            </a:r>
            <a:r>
              <a:rPr lang="en-US" sz="2400" b="1"/>
              <a:t>to enhance human dignity, peace,  happiness and well being.</a:t>
            </a:r>
            <a:endParaRPr/>
          </a:p>
          <a:p>
            <a:pPr marL="914400" lvl="1" indent="-457200" algn="l" rtl="0">
              <a:lnSpc>
                <a:spcPct val="150000"/>
              </a:lnSpc>
              <a:spcBef>
                <a:spcPts val="0"/>
              </a:spcBef>
              <a:spcAft>
                <a:spcPts val="0"/>
              </a:spcAft>
              <a:buClr>
                <a:schemeClr val="hlink"/>
              </a:buClr>
              <a:buSzPts val="2400"/>
              <a:buFont typeface="Noto Sans Symbols"/>
              <a:buChar char="■"/>
            </a:pPr>
            <a:r>
              <a:rPr lang="en-US" sz="2400"/>
              <a:t>Apply to all of us.</a:t>
            </a:r>
            <a:endParaRPr/>
          </a:p>
          <a:p>
            <a:pPr marL="914400" lvl="1" indent="-457200" algn="l" rtl="0">
              <a:lnSpc>
                <a:spcPct val="150000"/>
              </a:lnSpc>
              <a:spcBef>
                <a:spcPts val="0"/>
              </a:spcBef>
              <a:spcAft>
                <a:spcPts val="0"/>
              </a:spcAft>
              <a:buClr>
                <a:schemeClr val="hlink"/>
              </a:buClr>
              <a:buSzPts val="2400"/>
              <a:buFont typeface="Noto Sans Symbols"/>
              <a:buChar char="■"/>
            </a:pPr>
            <a:r>
              <a:rPr lang="en-US" sz="2400"/>
              <a:t>Intended to achieve </a:t>
            </a:r>
            <a:r>
              <a:rPr lang="en-US" sz="2400" b="1"/>
              <a:t>good results for people in general</a:t>
            </a:r>
            <a:r>
              <a:rPr lang="en-US" sz="2400"/>
              <a:t> and </a:t>
            </a:r>
            <a:r>
              <a:rPr lang="en-US" sz="2400" b="1"/>
              <a:t>for situations in general</a:t>
            </a:r>
            <a:r>
              <a:rPr lang="en-US" sz="2400"/>
              <a:t> – not just for ourselves, not just for one situation</a:t>
            </a:r>
            <a:endParaRPr/>
          </a:p>
          <a:p>
            <a:pPr marL="0" lvl="0" indent="0" algn="just" rtl="0">
              <a:lnSpc>
                <a:spcPct val="150000"/>
              </a:lnSpc>
              <a:spcBef>
                <a:spcPts val="1000"/>
              </a:spcBef>
              <a:spcAft>
                <a:spcPts val="0"/>
              </a:spcAft>
              <a:buClr>
                <a:schemeClr val="dk1"/>
              </a:buClr>
              <a:buSzPts val="2400"/>
              <a:buNone/>
            </a:pPr>
            <a:endParaRPr/>
          </a:p>
        </p:txBody>
      </p:sp>
      <p:sp>
        <p:nvSpPr>
          <p:cNvPr id="201" name="Google Shape;201;p16"/>
          <p:cNvSpPr txBox="1">
            <a:spLocks noGrp="1"/>
          </p:cNvSpPr>
          <p:nvPr>
            <p:ph type="title"/>
          </p:nvPr>
        </p:nvSpPr>
        <p:spPr>
          <a:xfrm>
            <a:off x="178205" y="285613"/>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What are Ethical Rules?</a:t>
            </a:r>
            <a:endParaRPr/>
          </a:p>
        </p:txBody>
      </p:sp>
      <p:sp>
        <p:nvSpPr>
          <p:cNvPr id="203" name="Google Shape;203;p16"/>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16</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7"/>
          <p:cNvSpPr txBox="1">
            <a:spLocks noGrp="1"/>
          </p:cNvSpPr>
          <p:nvPr>
            <p:ph type="body" idx="1"/>
          </p:nvPr>
        </p:nvSpPr>
        <p:spPr>
          <a:xfrm>
            <a:off x="-341964" y="1725497"/>
            <a:ext cx="12211291" cy="4492441"/>
          </a:xfrm>
          <a:prstGeom prst="rect">
            <a:avLst/>
          </a:prstGeom>
          <a:noFill/>
          <a:ln>
            <a:noFill/>
          </a:ln>
        </p:spPr>
        <p:txBody>
          <a:bodyPr spcFirstLastPara="1" wrap="square" lIns="91425" tIns="45700" rIns="91425" bIns="45700" anchor="t" anchorCtr="0">
            <a:normAutofit/>
          </a:bodyPr>
          <a:lstStyle/>
          <a:p>
            <a:pPr marL="914400" lvl="1" indent="-457200" algn="l" rtl="0">
              <a:lnSpc>
                <a:spcPct val="150000"/>
              </a:lnSpc>
              <a:spcBef>
                <a:spcPts val="0"/>
              </a:spcBef>
              <a:spcAft>
                <a:spcPts val="0"/>
              </a:spcAft>
              <a:buClr>
                <a:schemeClr val="hlink"/>
              </a:buClr>
              <a:buSzPts val="2400"/>
              <a:buFont typeface="Noto Sans Symbols"/>
              <a:buChar char="■"/>
            </a:pPr>
            <a:r>
              <a:rPr lang="en-US" sz="2400"/>
              <a:t>Fundamental and universal, like the laws of science</a:t>
            </a:r>
            <a:endParaRPr/>
          </a:p>
          <a:p>
            <a:pPr marL="457200" lvl="1" indent="0" algn="ctr" rtl="0">
              <a:lnSpc>
                <a:spcPct val="150000"/>
              </a:lnSpc>
              <a:spcBef>
                <a:spcPts val="0"/>
              </a:spcBef>
              <a:spcAft>
                <a:spcPts val="0"/>
              </a:spcAft>
              <a:buClr>
                <a:schemeClr val="hlink"/>
              </a:buClr>
              <a:buSzPts val="2400"/>
              <a:buNone/>
            </a:pPr>
            <a:r>
              <a:rPr lang="en-US" sz="2400" b="1"/>
              <a:t>Or</a:t>
            </a:r>
            <a:endParaRPr/>
          </a:p>
          <a:p>
            <a:pPr marL="914400" lvl="1" indent="-457200" algn="l" rtl="0">
              <a:lnSpc>
                <a:spcPct val="150000"/>
              </a:lnSpc>
              <a:spcBef>
                <a:spcPts val="0"/>
              </a:spcBef>
              <a:spcAft>
                <a:spcPts val="0"/>
              </a:spcAft>
              <a:buClr>
                <a:schemeClr val="hlink"/>
              </a:buClr>
              <a:buSzPts val="2400"/>
              <a:buFont typeface="Noto Sans Symbols"/>
              <a:buChar char="■"/>
            </a:pPr>
            <a:r>
              <a:rPr lang="en-US" sz="2400" b="1"/>
              <a:t>Rules of games that provide framework on how to interact with people in a peaceful, productive way.</a:t>
            </a:r>
            <a:endParaRPr sz="2400"/>
          </a:p>
          <a:p>
            <a:pPr marL="914400" lvl="1" indent="-457200" algn="l" rtl="0">
              <a:lnSpc>
                <a:spcPct val="150000"/>
              </a:lnSpc>
              <a:spcBef>
                <a:spcPts val="0"/>
              </a:spcBef>
              <a:spcAft>
                <a:spcPts val="0"/>
              </a:spcAft>
              <a:buClr>
                <a:schemeClr val="hlink"/>
              </a:buClr>
              <a:buSzPts val="2400"/>
              <a:buFont typeface="Noto Sans Symbols"/>
              <a:buChar char="■"/>
            </a:pPr>
            <a:r>
              <a:rPr lang="en-US" sz="2400"/>
              <a:t>The main aim of any ethical theory is to do what is right and good since it involves moral rules or acting based on specific ethical values</a:t>
            </a:r>
            <a:endParaRPr/>
          </a:p>
          <a:p>
            <a:pPr marL="228600" lvl="0" indent="-76200" algn="just" rtl="0">
              <a:lnSpc>
                <a:spcPct val="150000"/>
              </a:lnSpc>
              <a:spcBef>
                <a:spcPts val="1000"/>
              </a:spcBef>
              <a:spcAft>
                <a:spcPts val="0"/>
              </a:spcAft>
              <a:buClr>
                <a:schemeClr val="dk1"/>
              </a:buClr>
              <a:buSzPts val="2400"/>
              <a:buNone/>
            </a:pPr>
            <a:endParaRPr/>
          </a:p>
        </p:txBody>
      </p:sp>
      <p:sp>
        <p:nvSpPr>
          <p:cNvPr id="210" name="Google Shape;210;p17"/>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b="1"/>
              <a:t>Ethics - differing viewpoints</a:t>
            </a:r>
            <a:endParaRPr/>
          </a:p>
        </p:txBody>
      </p:sp>
      <p:sp>
        <p:nvSpPr>
          <p:cNvPr id="212" name="Google Shape;212;p17"/>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17</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18"/>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914400" lvl="1" indent="-457200" algn="l" rtl="0">
              <a:lnSpc>
                <a:spcPct val="150000"/>
              </a:lnSpc>
              <a:spcBef>
                <a:spcPts val="0"/>
              </a:spcBef>
              <a:spcAft>
                <a:spcPts val="0"/>
              </a:spcAft>
              <a:buClr>
                <a:schemeClr val="hlink"/>
              </a:buClr>
              <a:buSzPts val="2400"/>
              <a:buFont typeface="Noto Sans Symbols"/>
              <a:buChar char="■"/>
            </a:pPr>
            <a:r>
              <a:rPr lang="en-US"/>
              <a:t>Ethical theories that view certain acts as good or bad </a:t>
            </a:r>
            <a:r>
              <a:rPr lang="en-US" b="1" u="sng"/>
              <a:t>because of some basic aspect of the action </a:t>
            </a:r>
            <a:r>
              <a:rPr lang="en-US"/>
              <a:t>– deontological "obligation, duty” (or non consequentialist) theories</a:t>
            </a:r>
            <a:endParaRPr/>
          </a:p>
          <a:p>
            <a:pPr marL="57150" lvl="0" indent="0" algn="ctr" rtl="0">
              <a:lnSpc>
                <a:spcPct val="150000"/>
              </a:lnSpc>
              <a:spcBef>
                <a:spcPts val="0"/>
              </a:spcBef>
              <a:spcAft>
                <a:spcPts val="0"/>
              </a:spcAft>
              <a:buClr>
                <a:schemeClr val="hlink"/>
              </a:buClr>
              <a:buSzPts val="2400"/>
              <a:buNone/>
            </a:pPr>
            <a:r>
              <a:rPr lang="en-US"/>
              <a:t>And</a:t>
            </a:r>
            <a:endParaRPr/>
          </a:p>
          <a:p>
            <a:pPr marL="914400" lvl="1" indent="-457200" algn="l" rtl="0">
              <a:lnSpc>
                <a:spcPct val="150000"/>
              </a:lnSpc>
              <a:spcBef>
                <a:spcPts val="0"/>
              </a:spcBef>
              <a:spcAft>
                <a:spcPts val="0"/>
              </a:spcAft>
              <a:buClr>
                <a:schemeClr val="hlink"/>
              </a:buClr>
              <a:buSzPts val="2400"/>
              <a:buFont typeface="Noto Sans Symbols"/>
              <a:buChar char="■"/>
            </a:pPr>
            <a:r>
              <a:rPr lang="en-US"/>
              <a:t>Ethical theories that view acts as good or bad </a:t>
            </a:r>
            <a:r>
              <a:rPr lang="en-US" b="1" u="sng"/>
              <a:t>because of their consequences or results </a:t>
            </a:r>
            <a:r>
              <a:rPr lang="en-US"/>
              <a:t>– consequentialist theories (judgment about the rightness or wrongness)</a:t>
            </a:r>
            <a:endParaRPr/>
          </a:p>
          <a:p>
            <a:pPr marL="228600" lvl="0" indent="-76200" algn="just" rtl="0">
              <a:lnSpc>
                <a:spcPct val="150000"/>
              </a:lnSpc>
              <a:spcBef>
                <a:spcPts val="1000"/>
              </a:spcBef>
              <a:spcAft>
                <a:spcPts val="0"/>
              </a:spcAft>
              <a:buClr>
                <a:schemeClr val="dk1"/>
              </a:buClr>
              <a:buSzPts val="2400"/>
              <a:buNone/>
            </a:pPr>
            <a:endParaRPr/>
          </a:p>
        </p:txBody>
      </p:sp>
      <p:sp>
        <p:nvSpPr>
          <p:cNvPr id="219" name="Google Shape;219;p18"/>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Ethicists distinctions</a:t>
            </a:r>
            <a:endParaRPr/>
          </a:p>
        </p:txBody>
      </p:sp>
      <p:sp>
        <p:nvSpPr>
          <p:cNvPr id="221" name="Google Shape;221;p18"/>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18</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grpSp>
        <p:nvGrpSpPr>
          <p:cNvPr id="226" name="Google Shape;226;p19"/>
          <p:cNvGrpSpPr/>
          <p:nvPr/>
        </p:nvGrpSpPr>
        <p:grpSpPr>
          <a:xfrm>
            <a:off x="183985" y="2558311"/>
            <a:ext cx="11164033" cy="1205619"/>
            <a:chOff x="5780" y="830928"/>
            <a:chExt cx="11164033" cy="1205619"/>
          </a:xfrm>
        </p:grpSpPr>
        <p:sp>
          <p:nvSpPr>
            <p:cNvPr id="227" name="Google Shape;227;p19"/>
            <p:cNvSpPr/>
            <p:nvPr/>
          </p:nvSpPr>
          <p:spPr>
            <a:xfrm>
              <a:off x="5780" y="830928"/>
              <a:ext cx="2411238" cy="1205619"/>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19"/>
            <p:cNvSpPr txBox="1"/>
            <p:nvPr/>
          </p:nvSpPr>
          <p:spPr>
            <a:xfrm>
              <a:off x="5780" y="830928"/>
              <a:ext cx="2411238" cy="1205619"/>
            </a:xfrm>
            <a:prstGeom prst="rect">
              <a:avLst/>
            </a:prstGeom>
            <a:noFill/>
            <a:ln>
              <a:noFill/>
            </a:ln>
          </p:spPr>
          <p:txBody>
            <a:bodyPr spcFirstLastPara="1" wrap="square" lIns="17775" tIns="17775" rIns="17775" bIns="17775" anchor="ctr" anchorCtr="0">
              <a:noAutofit/>
            </a:bodyPr>
            <a:lstStyle/>
            <a:p>
              <a:pPr marL="0" marR="0" lvl="0" indent="0" algn="ctr" rtl="0">
                <a:lnSpc>
                  <a:spcPct val="90000"/>
                </a:lnSpc>
                <a:spcBef>
                  <a:spcPts val="0"/>
                </a:spcBef>
                <a:spcAft>
                  <a:spcPts val="0"/>
                </a:spcAft>
                <a:buClr>
                  <a:schemeClr val="lt1"/>
                </a:buClr>
                <a:buSzPts val="2800"/>
                <a:buFont typeface="Calibri"/>
                <a:buNone/>
              </a:pPr>
              <a:r>
                <a:rPr lang="en-US" sz="2800" b="1" i="0" u="none" strike="noStrike" cap="none">
                  <a:solidFill>
                    <a:schemeClr val="lt1"/>
                  </a:solidFill>
                  <a:latin typeface="Calibri"/>
                  <a:ea typeface="Calibri"/>
                  <a:cs typeface="Calibri"/>
                  <a:sym typeface="Calibri"/>
                </a:rPr>
                <a:t>Virtue Theory</a:t>
              </a:r>
              <a:endParaRPr sz="2800" b="0" i="0" u="none" strike="noStrike" cap="none">
                <a:solidFill>
                  <a:schemeClr val="lt1"/>
                </a:solidFill>
                <a:latin typeface="Calibri"/>
                <a:ea typeface="Calibri"/>
                <a:cs typeface="Calibri"/>
                <a:sym typeface="Calibri"/>
              </a:endParaRPr>
            </a:p>
          </p:txBody>
        </p:sp>
        <p:sp>
          <p:nvSpPr>
            <p:cNvPr id="229" name="Google Shape;229;p19"/>
            <p:cNvSpPr/>
            <p:nvPr/>
          </p:nvSpPr>
          <p:spPr>
            <a:xfrm>
              <a:off x="2923379" y="830928"/>
              <a:ext cx="2411238" cy="1205619"/>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19"/>
            <p:cNvSpPr txBox="1"/>
            <p:nvPr/>
          </p:nvSpPr>
          <p:spPr>
            <a:xfrm>
              <a:off x="2923379" y="830928"/>
              <a:ext cx="2411238" cy="1205619"/>
            </a:xfrm>
            <a:prstGeom prst="rect">
              <a:avLst/>
            </a:prstGeom>
            <a:noFill/>
            <a:ln>
              <a:noFill/>
            </a:ln>
          </p:spPr>
          <p:txBody>
            <a:bodyPr spcFirstLastPara="1" wrap="square" lIns="17775" tIns="17775" rIns="17775" bIns="17775" anchor="ctr" anchorCtr="0">
              <a:noAutofit/>
            </a:bodyPr>
            <a:lstStyle/>
            <a:p>
              <a:pPr marL="0" marR="0" lvl="0" indent="0" algn="ctr" rtl="0">
                <a:lnSpc>
                  <a:spcPct val="90000"/>
                </a:lnSpc>
                <a:spcBef>
                  <a:spcPts val="0"/>
                </a:spcBef>
                <a:spcAft>
                  <a:spcPts val="0"/>
                </a:spcAft>
                <a:buClr>
                  <a:schemeClr val="lt1"/>
                </a:buClr>
                <a:buSzPts val="2800"/>
                <a:buFont typeface="Calibri"/>
                <a:buNone/>
              </a:pPr>
              <a:r>
                <a:rPr lang="en-US" sz="2800" b="1" i="0" u="none" strike="noStrike" cap="none">
                  <a:solidFill>
                    <a:schemeClr val="lt1"/>
                  </a:solidFill>
                  <a:latin typeface="Calibri"/>
                  <a:ea typeface="Calibri"/>
                  <a:cs typeface="Calibri"/>
                  <a:sym typeface="Calibri"/>
                </a:rPr>
                <a:t>Deontological Ethics</a:t>
              </a:r>
              <a:endParaRPr sz="2800" b="0" i="0" u="none" strike="noStrike" cap="none">
                <a:solidFill>
                  <a:schemeClr val="lt1"/>
                </a:solidFill>
                <a:latin typeface="Calibri"/>
                <a:ea typeface="Calibri"/>
                <a:cs typeface="Calibri"/>
                <a:sym typeface="Calibri"/>
              </a:endParaRPr>
            </a:p>
          </p:txBody>
        </p:sp>
        <p:sp>
          <p:nvSpPr>
            <p:cNvPr id="231" name="Google Shape;231;p19"/>
            <p:cNvSpPr/>
            <p:nvPr/>
          </p:nvSpPr>
          <p:spPr>
            <a:xfrm>
              <a:off x="5840977" y="830928"/>
              <a:ext cx="2411238" cy="1205619"/>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19"/>
            <p:cNvSpPr txBox="1"/>
            <p:nvPr/>
          </p:nvSpPr>
          <p:spPr>
            <a:xfrm>
              <a:off x="5840977" y="830928"/>
              <a:ext cx="2411238" cy="1205619"/>
            </a:xfrm>
            <a:prstGeom prst="rect">
              <a:avLst/>
            </a:prstGeom>
            <a:noFill/>
            <a:ln>
              <a:noFill/>
            </a:ln>
          </p:spPr>
          <p:txBody>
            <a:bodyPr spcFirstLastPara="1" wrap="square" lIns="17775" tIns="17775" rIns="17775" bIns="17775" anchor="ctr" anchorCtr="0">
              <a:noAutofit/>
            </a:bodyPr>
            <a:lstStyle/>
            <a:p>
              <a:pPr marL="0" marR="0" lvl="0" indent="0" algn="ctr" rtl="0">
                <a:lnSpc>
                  <a:spcPct val="90000"/>
                </a:lnSpc>
                <a:spcBef>
                  <a:spcPts val="0"/>
                </a:spcBef>
                <a:spcAft>
                  <a:spcPts val="0"/>
                </a:spcAft>
                <a:buClr>
                  <a:schemeClr val="lt1"/>
                </a:buClr>
                <a:buSzPts val="2800"/>
                <a:buFont typeface="Calibri"/>
                <a:buNone/>
              </a:pPr>
              <a:r>
                <a:rPr lang="en-US" sz="2800" b="1" i="0" u="none" strike="noStrike" cap="none">
                  <a:solidFill>
                    <a:schemeClr val="lt1"/>
                  </a:solidFill>
                  <a:latin typeface="Calibri"/>
                  <a:ea typeface="Calibri"/>
                  <a:cs typeface="Calibri"/>
                  <a:sym typeface="Calibri"/>
                </a:rPr>
                <a:t>Utilitarianism</a:t>
              </a:r>
              <a:endParaRPr sz="2800" b="0" i="0" u="none" strike="noStrike" cap="none">
                <a:solidFill>
                  <a:schemeClr val="lt1"/>
                </a:solidFill>
                <a:latin typeface="Calibri"/>
                <a:ea typeface="Calibri"/>
                <a:cs typeface="Calibri"/>
                <a:sym typeface="Calibri"/>
              </a:endParaRPr>
            </a:p>
          </p:txBody>
        </p:sp>
        <p:sp>
          <p:nvSpPr>
            <p:cNvPr id="233" name="Google Shape;233;p19"/>
            <p:cNvSpPr/>
            <p:nvPr/>
          </p:nvSpPr>
          <p:spPr>
            <a:xfrm>
              <a:off x="8758575" y="830928"/>
              <a:ext cx="2411238" cy="1205619"/>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19"/>
            <p:cNvSpPr txBox="1"/>
            <p:nvPr/>
          </p:nvSpPr>
          <p:spPr>
            <a:xfrm>
              <a:off x="8758575" y="830928"/>
              <a:ext cx="2411238" cy="1205619"/>
            </a:xfrm>
            <a:prstGeom prst="rect">
              <a:avLst/>
            </a:prstGeom>
            <a:noFill/>
            <a:ln>
              <a:noFill/>
            </a:ln>
          </p:spPr>
          <p:txBody>
            <a:bodyPr spcFirstLastPara="1" wrap="square" lIns="17775" tIns="17775" rIns="17775" bIns="17775" anchor="ctr" anchorCtr="0">
              <a:noAutofit/>
            </a:bodyPr>
            <a:lstStyle/>
            <a:p>
              <a:pPr marL="0" marR="0" lvl="0" indent="0" algn="ctr" rtl="0">
                <a:lnSpc>
                  <a:spcPct val="90000"/>
                </a:lnSpc>
                <a:spcBef>
                  <a:spcPts val="0"/>
                </a:spcBef>
                <a:spcAft>
                  <a:spcPts val="0"/>
                </a:spcAft>
                <a:buClr>
                  <a:schemeClr val="lt1"/>
                </a:buClr>
                <a:buSzPts val="2800"/>
                <a:buFont typeface="Calibri"/>
                <a:buNone/>
              </a:pPr>
              <a:r>
                <a:rPr lang="en-US" sz="2800" b="1" i="0" u="none" strike="noStrike" cap="none">
                  <a:solidFill>
                    <a:schemeClr val="lt1"/>
                  </a:solidFill>
                  <a:latin typeface="Calibri"/>
                  <a:ea typeface="Calibri"/>
                  <a:cs typeface="Calibri"/>
                  <a:sym typeface="Calibri"/>
                </a:rPr>
                <a:t>Rights</a:t>
              </a:r>
              <a:endParaRPr sz="2800" b="0" i="0" u="none" strike="noStrike" cap="none">
                <a:solidFill>
                  <a:schemeClr val="lt1"/>
                </a:solidFill>
                <a:latin typeface="Calibri"/>
                <a:ea typeface="Calibri"/>
                <a:cs typeface="Calibri"/>
                <a:sym typeface="Calibri"/>
              </a:endParaRPr>
            </a:p>
          </p:txBody>
        </p:sp>
      </p:grpSp>
      <p:sp>
        <p:nvSpPr>
          <p:cNvPr id="235" name="Google Shape;235;p19"/>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Ethical Principles</a:t>
            </a:r>
            <a:endParaRPr/>
          </a:p>
        </p:txBody>
      </p:sp>
      <p:sp>
        <p:nvSpPr>
          <p:cNvPr id="237" name="Google Shape;237;p19"/>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19</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2"/>
          <p:cNvSpPr txBox="1">
            <a:spLocks noGrp="1"/>
          </p:cNvSpPr>
          <p:nvPr>
            <p:ph type="ctrTitle"/>
          </p:nvPr>
        </p:nvSpPr>
        <p:spPr>
          <a:xfrm>
            <a:off x="272729" y="1981200"/>
            <a:ext cx="7772400" cy="14478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rgbClr val="1F3864"/>
              </a:buClr>
              <a:buSzPts val="6600"/>
              <a:buFont typeface="Calibri"/>
              <a:buNone/>
            </a:pPr>
            <a:r>
              <a:rPr lang="en-US" sz="6600"/>
              <a:t>A Gift of Fire</a:t>
            </a:r>
            <a:br>
              <a:rPr lang="en-US"/>
            </a:br>
            <a:r>
              <a:rPr lang="en-US" sz="2400"/>
              <a:t>Fifth edition</a:t>
            </a:r>
            <a:br>
              <a:rPr lang="en-US" sz="2400"/>
            </a:br>
            <a:r>
              <a:rPr lang="en-US" sz="4400"/>
              <a:t>Sara Baase</a:t>
            </a:r>
            <a:endParaRPr sz="4400"/>
          </a:p>
        </p:txBody>
      </p:sp>
      <p:sp>
        <p:nvSpPr>
          <p:cNvPr id="82" name="Google Shape;82;p2"/>
          <p:cNvSpPr txBox="1">
            <a:spLocks noGrp="1"/>
          </p:cNvSpPr>
          <p:nvPr>
            <p:ph type="subTitle" idx="1"/>
          </p:nvPr>
        </p:nvSpPr>
        <p:spPr>
          <a:xfrm>
            <a:off x="1400175" y="3686175"/>
            <a:ext cx="5219700" cy="1752600"/>
          </a:xfrm>
          <a:prstGeom prst="rect">
            <a:avLst/>
          </a:prstGeom>
          <a:noFill/>
          <a:ln>
            <a:noFill/>
          </a:ln>
        </p:spPr>
        <p:txBody>
          <a:bodyPr spcFirstLastPara="1" wrap="square" lIns="91425" tIns="45700" rIns="91425" bIns="45700" anchor="ctr" anchorCtr="0">
            <a:normAutofit fontScale="92500" lnSpcReduction="10000"/>
          </a:bodyPr>
          <a:lstStyle/>
          <a:p>
            <a:pPr marL="0" lvl="0" indent="0" algn="ctr" rtl="0">
              <a:lnSpc>
                <a:spcPct val="150000"/>
              </a:lnSpc>
              <a:spcBef>
                <a:spcPts val="0"/>
              </a:spcBef>
              <a:spcAft>
                <a:spcPts val="0"/>
              </a:spcAft>
              <a:buClr>
                <a:schemeClr val="dk1"/>
              </a:buClr>
              <a:buSzPct val="108108"/>
              <a:buNone/>
            </a:pPr>
            <a:r>
              <a:rPr lang="en-US" sz="4000"/>
              <a:t>Chapter 1.4:</a:t>
            </a:r>
            <a:br>
              <a:rPr lang="en-US" sz="4000"/>
            </a:br>
            <a:r>
              <a:rPr lang="en-US" sz="4000"/>
              <a:t>Ethics</a:t>
            </a:r>
            <a:endParaRPr/>
          </a:p>
        </p:txBody>
      </p:sp>
      <p:pic>
        <p:nvPicPr>
          <p:cNvPr id="83" name="Google Shape;83;p2" descr="http://www-rohan.sdsu.edu/faculty/giftfire/cover4e.jpg"/>
          <p:cNvPicPr preferRelativeResize="0"/>
          <p:nvPr/>
        </p:nvPicPr>
        <p:blipFill rotWithShape="1">
          <a:blip r:embed="rId3">
            <a:alphaModFix/>
          </a:blip>
          <a:srcRect/>
          <a:stretch/>
        </p:blipFill>
        <p:spPr>
          <a:xfrm>
            <a:off x="7162800" y="1019176"/>
            <a:ext cx="4082514" cy="533399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0"/>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fontScale="92500"/>
          </a:bodyPr>
          <a:lstStyle/>
          <a:p>
            <a:pPr marL="228600" lvl="0" indent="-228600" algn="just" rtl="0">
              <a:lnSpc>
                <a:spcPct val="150000"/>
              </a:lnSpc>
              <a:spcBef>
                <a:spcPts val="0"/>
              </a:spcBef>
              <a:spcAft>
                <a:spcPts val="0"/>
              </a:spcAft>
              <a:buClr>
                <a:schemeClr val="dk1"/>
              </a:buClr>
              <a:buSzPct val="100000"/>
              <a:buChar char="•"/>
            </a:pPr>
            <a:r>
              <a:rPr lang="en-US"/>
              <a:t>Emphasizes </a:t>
            </a:r>
            <a:r>
              <a:rPr lang="en-US" b="1"/>
              <a:t>on merits or moral character; rather </a:t>
            </a:r>
            <a:r>
              <a:rPr lang="en-US"/>
              <a:t>than one’s </a:t>
            </a:r>
            <a:r>
              <a:rPr lang="en-US" b="1"/>
              <a:t>duties or rules or consequences of actions .</a:t>
            </a:r>
            <a:endParaRPr/>
          </a:p>
          <a:p>
            <a:pPr marL="228600" lvl="0" indent="-228600" algn="just" rtl="0">
              <a:lnSpc>
                <a:spcPct val="150000"/>
              </a:lnSpc>
              <a:spcBef>
                <a:spcPts val="1000"/>
              </a:spcBef>
              <a:spcAft>
                <a:spcPts val="0"/>
              </a:spcAft>
              <a:buClr>
                <a:schemeClr val="dk1"/>
              </a:buClr>
              <a:buSzPct val="100000"/>
              <a:buChar char="•"/>
            </a:pPr>
            <a:r>
              <a:rPr lang="en-US"/>
              <a:t> A virtue ethicist is likely to give you this kind of moral advice: “</a:t>
            </a:r>
            <a:r>
              <a:rPr lang="en-US" b="1" i="1"/>
              <a:t>Act as a virtuous person would act in your situation</a:t>
            </a:r>
            <a:r>
              <a:rPr lang="en-US" i="1"/>
              <a:t>.”</a:t>
            </a:r>
            <a:endParaRPr/>
          </a:p>
          <a:p>
            <a:pPr marL="228600" lvl="0" indent="-228600" algn="just" rtl="0">
              <a:lnSpc>
                <a:spcPct val="150000"/>
              </a:lnSpc>
              <a:spcBef>
                <a:spcPts val="1000"/>
              </a:spcBef>
              <a:spcAft>
                <a:spcPts val="0"/>
              </a:spcAft>
              <a:buClr>
                <a:schemeClr val="dk1"/>
              </a:buClr>
              <a:buSzPct val="100000"/>
              <a:buChar char="•"/>
            </a:pPr>
            <a:r>
              <a:rPr lang="en-US"/>
              <a:t>Began with Socrates, was subsequently developed further by Plato, Aristotle, and  Zeno. </a:t>
            </a:r>
            <a:endParaRPr/>
          </a:p>
          <a:p>
            <a:pPr marL="228600" lvl="0" indent="-228600" algn="just" rtl="0">
              <a:lnSpc>
                <a:spcPct val="150000"/>
              </a:lnSpc>
              <a:spcBef>
                <a:spcPts val="1000"/>
              </a:spcBef>
              <a:spcAft>
                <a:spcPts val="0"/>
              </a:spcAft>
              <a:buClr>
                <a:schemeClr val="dk1"/>
              </a:buClr>
              <a:buSzPct val="100000"/>
              <a:buChar char="•"/>
            </a:pPr>
            <a:r>
              <a:rPr lang="en-US"/>
              <a:t>Take inspiration from Aristotle who declared that “</a:t>
            </a:r>
            <a:r>
              <a:rPr lang="en-US" i="1">
                <a:solidFill>
                  <a:srgbClr val="FF0000"/>
                </a:solidFill>
              </a:rPr>
              <a:t>a virtuous person is someone who has ideal character traits</a:t>
            </a:r>
            <a:r>
              <a:rPr lang="en-US"/>
              <a:t>”.</a:t>
            </a:r>
            <a:endParaRPr/>
          </a:p>
          <a:p>
            <a:pPr marL="228600" lvl="0" indent="-87629" algn="just" rtl="0">
              <a:lnSpc>
                <a:spcPct val="150000"/>
              </a:lnSpc>
              <a:spcBef>
                <a:spcPts val="1000"/>
              </a:spcBef>
              <a:spcAft>
                <a:spcPts val="0"/>
              </a:spcAft>
              <a:buClr>
                <a:schemeClr val="dk1"/>
              </a:buClr>
              <a:buSzPct val="100000"/>
              <a:buNone/>
            </a:pPr>
            <a:endParaRPr/>
          </a:p>
        </p:txBody>
      </p:sp>
      <p:sp>
        <p:nvSpPr>
          <p:cNvPr id="243" name="Google Shape;243;p20"/>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b="1"/>
              <a:t>Virtue Theory</a:t>
            </a:r>
            <a:endParaRPr/>
          </a:p>
        </p:txBody>
      </p:sp>
      <p:sp>
        <p:nvSpPr>
          <p:cNvPr id="245" name="Google Shape;245;p20"/>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20</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1"/>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228600" lvl="0" indent="-228600" algn="just" rtl="0">
              <a:lnSpc>
                <a:spcPct val="150000"/>
              </a:lnSpc>
              <a:spcBef>
                <a:spcPts val="0"/>
              </a:spcBef>
              <a:spcAft>
                <a:spcPts val="0"/>
              </a:spcAft>
              <a:buClr>
                <a:schemeClr val="dk1"/>
              </a:buClr>
              <a:buSzPts val="2400"/>
              <a:buChar char="•"/>
            </a:pPr>
            <a:r>
              <a:rPr lang="en-US" b="1"/>
              <a:t>Aristotle</a:t>
            </a:r>
            <a:r>
              <a:rPr lang="en-US"/>
              <a:t>: a person can improve his or her character by practicing self-discipline, while a good character can be corrupted by repeated self-indulgence. </a:t>
            </a:r>
            <a:endParaRPr/>
          </a:p>
          <a:p>
            <a:pPr marL="228600" lvl="0" indent="-228600" algn="just" rtl="0">
              <a:lnSpc>
                <a:spcPct val="150000"/>
              </a:lnSpc>
              <a:spcBef>
                <a:spcPts val="1000"/>
              </a:spcBef>
              <a:spcAft>
                <a:spcPts val="0"/>
              </a:spcAft>
              <a:buClr>
                <a:schemeClr val="dk1"/>
              </a:buClr>
              <a:buSzPts val="2400"/>
              <a:buChar char="•"/>
            </a:pPr>
            <a:r>
              <a:rPr lang="en-US"/>
              <a:t>He said that having virtue just means </a:t>
            </a:r>
            <a:r>
              <a:rPr lang="en-US" b="1"/>
              <a:t>doing the right thing, at the right time, in the right way, in the right amount, toward the right people</a:t>
            </a:r>
            <a:r>
              <a:rPr lang="en-US"/>
              <a:t>.</a:t>
            </a:r>
            <a:endParaRPr/>
          </a:p>
          <a:p>
            <a:pPr marL="228600" lvl="0" indent="-228600" algn="just" rtl="0">
              <a:lnSpc>
                <a:spcPct val="150000"/>
              </a:lnSpc>
              <a:spcBef>
                <a:spcPts val="1000"/>
              </a:spcBef>
              <a:spcAft>
                <a:spcPts val="0"/>
              </a:spcAft>
              <a:buClr>
                <a:schemeClr val="dk1"/>
              </a:buClr>
              <a:buSzPts val="2400"/>
              <a:buChar char="•"/>
            </a:pPr>
            <a:r>
              <a:rPr lang="en-US" b="1"/>
              <a:t>Zeno</a:t>
            </a:r>
            <a:r>
              <a:rPr lang="en-US"/>
              <a:t>: </a:t>
            </a:r>
            <a:r>
              <a:rPr lang="en-US" sz="2400"/>
              <a:t>Everything around us operates according to cause and effect, we may not always have control over the events affecting us, we can have control over how we approach things.</a:t>
            </a:r>
            <a:endParaRPr/>
          </a:p>
          <a:p>
            <a:pPr marL="228600" lvl="0" indent="-76200" algn="just" rtl="0">
              <a:lnSpc>
                <a:spcPct val="150000"/>
              </a:lnSpc>
              <a:spcBef>
                <a:spcPts val="1000"/>
              </a:spcBef>
              <a:spcAft>
                <a:spcPts val="0"/>
              </a:spcAft>
              <a:buClr>
                <a:schemeClr val="dk1"/>
              </a:buClr>
              <a:buSzPts val="2400"/>
              <a:buNone/>
            </a:pPr>
            <a:endParaRPr/>
          </a:p>
          <a:p>
            <a:pPr marL="228600" lvl="0" indent="-76200" algn="just" rtl="0">
              <a:lnSpc>
                <a:spcPct val="150000"/>
              </a:lnSpc>
              <a:spcBef>
                <a:spcPts val="1000"/>
              </a:spcBef>
              <a:spcAft>
                <a:spcPts val="0"/>
              </a:spcAft>
              <a:buClr>
                <a:schemeClr val="dk1"/>
              </a:buClr>
              <a:buSzPts val="2400"/>
              <a:buNone/>
            </a:pPr>
            <a:endParaRPr/>
          </a:p>
        </p:txBody>
      </p:sp>
      <p:sp>
        <p:nvSpPr>
          <p:cNvPr id="251" name="Google Shape;251;p21"/>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b="1"/>
              <a:t>Virtue Theory</a:t>
            </a:r>
            <a:endParaRPr/>
          </a:p>
        </p:txBody>
      </p:sp>
      <p:sp>
        <p:nvSpPr>
          <p:cNvPr id="253" name="Google Shape;253;p21"/>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21</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2"/>
          <p:cNvSpPr txBox="1">
            <a:spLocks noGrp="1"/>
          </p:cNvSpPr>
          <p:nvPr>
            <p:ph type="body" idx="1"/>
          </p:nvPr>
        </p:nvSpPr>
        <p:spPr>
          <a:xfrm>
            <a:off x="178204" y="1714863"/>
            <a:ext cx="6439766" cy="4492441"/>
          </a:xfrm>
          <a:prstGeom prst="rect">
            <a:avLst/>
          </a:prstGeom>
          <a:noFill/>
          <a:ln>
            <a:noFill/>
          </a:ln>
        </p:spPr>
        <p:txBody>
          <a:bodyPr spcFirstLastPara="1" wrap="square" lIns="91425" tIns="45700" rIns="91425" bIns="45700" anchor="t" anchorCtr="0">
            <a:normAutofit/>
          </a:bodyPr>
          <a:lstStyle/>
          <a:p>
            <a:pPr marL="228600" lvl="0" indent="-228600" algn="just" rtl="0">
              <a:lnSpc>
                <a:spcPct val="150000"/>
              </a:lnSpc>
              <a:spcBef>
                <a:spcPts val="0"/>
              </a:spcBef>
              <a:spcAft>
                <a:spcPts val="0"/>
              </a:spcAft>
              <a:buClr>
                <a:schemeClr val="dk1"/>
              </a:buClr>
              <a:buSzPts val="2400"/>
              <a:buChar char="•"/>
            </a:pPr>
            <a:r>
              <a:rPr lang="en-US" sz="2400" b="1"/>
              <a:t>Walking home from a movie, you see a person being mugged. What action will you take?</a:t>
            </a:r>
            <a:endParaRPr/>
          </a:p>
          <a:p>
            <a:pPr marL="228600" lvl="0" indent="-228600" algn="just" rtl="0">
              <a:lnSpc>
                <a:spcPct val="150000"/>
              </a:lnSpc>
              <a:spcBef>
                <a:spcPts val="1000"/>
              </a:spcBef>
              <a:spcAft>
                <a:spcPts val="0"/>
              </a:spcAft>
              <a:buClr>
                <a:schemeClr val="dk1"/>
              </a:buClr>
              <a:buSzPts val="2400"/>
              <a:buChar char="•"/>
            </a:pPr>
            <a:r>
              <a:rPr lang="en-US"/>
              <a:t>Your impulse might be to say that a courageous person would run over there and stop the mugging, because courage means putting yourself in harm's way for a good cause, right?</a:t>
            </a:r>
            <a:endParaRPr/>
          </a:p>
          <a:p>
            <a:pPr marL="228600" lvl="0" indent="-76200" algn="just" rtl="0">
              <a:lnSpc>
                <a:spcPct val="150000"/>
              </a:lnSpc>
              <a:spcBef>
                <a:spcPts val="1000"/>
              </a:spcBef>
              <a:spcAft>
                <a:spcPts val="0"/>
              </a:spcAft>
              <a:buClr>
                <a:schemeClr val="dk1"/>
              </a:buClr>
              <a:buSzPts val="2400"/>
              <a:buNone/>
            </a:pPr>
            <a:endParaRPr/>
          </a:p>
        </p:txBody>
      </p:sp>
      <p:sp>
        <p:nvSpPr>
          <p:cNvPr id="260" name="Google Shape;260;p22"/>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Example</a:t>
            </a:r>
            <a:endParaRPr/>
          </a:p>
        </p:txBody>
      </p:sp>
      <p:sp>
        <p:nvSpPr>
          <p:cNvPr id="262" name="Google Shape;262;p22"/>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22</a:t>
            </a:fld>
            <a:endParaRPr/>
          </a:p>
        </p:txBody>
      </p:sp>
      <p:pic>
        <p:nvPicPr>
          <p:cNvPr id="263" name="Google Shape;263;p22" descr="Monkey Thief Stock Illustrations – 71 Monkey Thief Stock Illustrations,  Vectors &amp; Clipart - Dreamstime"/>
          <p:cNvPicPr preferRelativeResize="0"/>
          <p:nvPr/>
        </p:nvPicPr>
        <p:blipFill rotWithShape="1">
          <a:blip r:embed="rId3">
            <a:alphaModFix/>
          </a:blip>
          <a:srcRect/>
          <a:stretch/>
        </p:blipFill>
        <p:spPr>
          <a:xfrm>
            <a:off x="6936050" y="2012315"/>
            <a:ext cx="4787320" cy="341096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9">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23"/>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228600" lvl="0" indent="-228600" algn="just" rtl="0">
              <a:lnSpc>
                <a:spcPct val="150000"/>
              </a:lnSpc>
              <a:spcBef>
                <a:spcPts val="0"/>
              </a:spcBef>
              <a:spcAft>
                <a:spcPts val="0"/>
              </a:spcAft>
              <a:buClr>
                <a:schemeClr val="dk1"/>
              </a:buClr>
              <a:buSzPts val="2400"/>
              <a:buChar char="•"/>
            </a:pPr>
            <a:r>
              <a:rPr lang="en-US"/>
              <a:t>A virtuous person – in the Aristotelian sense would first </a:t>
            </a:r>
            <a:r>
              <a:rPr lang="en-US" b="1"/>
              <a:t>understand the situation</a:t>
            </a:r>
            <a:r>
              <a:rPr lang="en-US"/>
              <a:t>.</a:t>
            </a:r>
            <a:endParaRPr/>
          </a:p>
          <a:p>
            <a:pPr marL="228600" lvl="0" indent="-228600" algn="just" rtl="0">
              <a:lnSpc>
                <a:spcPct val="150000"/>
              </a:lnSpc>
              <a:spcBef>
                <a:spcPts val="1000"/>
              </a:spcBef>
              <a:spcAft>
                <a:spcPts val="0"/>
              </a:spcAft>
              <a:buClr>
                <a:schemeClr val="dk1"/>
              </a:buClr>
              <a:buSzPts val="2400"/>
              <a:buChar char="•"/>
            </a:pPr>
            <a:r>
              <a:rPr lang="en-US"/>
              <a:t> If you size up the mugger and </a:t>
            </a:r>
            <a:r>
              <a:rPr lang="en-US" b="1"/>
              <a:t>have a good reason to believe that he could safely intervened, </a:t>
            </a:r>
            <a:r>
              <a:rPr lang="en-US"/>
              <a:t>then that's probably the courageous choice.</a:t>
            </a:r>
            <a:endParaRPr/>
          </a:p>
          <a:p>
            <a:pPr marL="228600" lvl="0" indent="-228600" algn="just" rtl="0">
              <a:lnSpc>
                <a:spcPct val="150000"/>
              </a:lnSpc>
              <a:spcBef>
                <a:spcPts val="1000"/>
              </a:spcBef>
              <a:spcAft>
                <a:spcPts val="0"/>
              </a:spcAft>
              <a:buClr>
                <a:schemeClr val="dk1"/>
              </a:buClr>
              <a:buSzPts val="2400"/>
              <a:buChar char="•"/>
            </a:pPr>
            <a:r>
              <a:rPr lang="en-US"/>
              <a:t> But if you recognize that intervention is likely to mean that both you and the victim will be in danger, the courageous choice is not to intervene, but to call for help instead.</a:t>
            </a:r>
            <a:endParaRPr/>
          </a:p>
          <a:p>
            <a:pPr marL="228600" lvl="0" indent="-76200" algn="just" rtl="0">
              <a:lnSpc>
                <a:spcPct val="150000"/>
              </a:lnSpc>
              <a:spcBef>
                <a:spcPts val="1000"/>
              </a:spcBef>
              <a:spcAft>
                <a:spcPts val="0"/>
              </a:spcAft>
              <a:buClr>
                <a:schemeClr val="dk1"/>
              </a:buClr>
              <a:buSzPts val="2400"/>
              <a:buNone/>
            </a:pPr>
            <a:endParaRPr/>
          </a:p>
        </p:txBody>
      </p:sp>
      <p:sp>
        <p:nvSpPr>
          <p:cNvPr id="269" name="Google Shape;269;p23"/>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Example</a:t>
            </a:r>
            <a:endParaRPr/>
          </a:p>
        </p:txBody>
      </p:sp>
      <p:sp>
        <p:nvSpPr>
          <p:cNvPr id="271" name="Google Shape;271;p23"/>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23</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4"/>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Aristotelian sense</a:t>
            </a:r>
            <a:endParaRPr/>
          </a:p>
        </p:txBody>
      </p:sp>
      <p:sp>
        <p:nvSpPr>
          <p:cNvPr id="278" name="Google Shape;278;p24"/>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24</a:t>
            </a:fld>
            <a:endParaRPr/>
          </a:p>
        </p:txBody>
      </p:sp>
      <p:pic>
        <p:nvPicPr>
          <p:cNvPr id="279" name="Google Shape;279;p24"/>
          <p:cNvPicPr preferRelativeResize="0">
            <a:picLocks noGrp="1"/>
          </p:cNvPicPr>
          <p:nvPr>
            <p:ph type="body" idx="1"/>
          </p:nvPr>
        </p:nvPicPr>
        <p:blipFill rotWithShape="1">
          <a:blip r:embed="rId3">
            <a:alphaModFix/>
          </a:blip>
          <a:srcRect/>
          <a:stretch/>
        </p:blipFill>
        <p:spPr>
          <a:xfrm>
            <a:off x="173564" y="1766570"/>
            <a:ext cx="6158656" cy="2905125"/>
          </a:xfrm>
          <a:prstGeom prst="rect">
            <a:avLst/>
          </a:prstGeom>
          <a:noFill/>
          <a:ln>
            <a:noFill/>
          </a:ln>
        </p:spPr>
      </p:pic>
      <p:sp>
        <p:nvSpPr>
          <p:cNvPr id="280" name="Google Shape;280;p24"/>
          <p:cNvSpPr txBox="1"/>
          <p:nvPr/>
        </p:nvSpPr>
        <p:spPr>
          <a:xfrm>
            <a:off x="6535512" y="1766570"/>
            <a:ext cx="5239010" cy="4102533"/>
          </a:xfrm>
          <a:prstGeom prst="rect">
            <a:avLst/>
          </a:prstGeom>
          <a:noFill/>
          <a:ln>
            <a:noFill/>
          </a:ln>
        </p:spPr>
        <p:txBody>
          <a:bodyPr spcFirstLastPara="1" wrap="square" lIns="91425" tIns="45700" rIns="91425" bIns="45700" anchor="t" anchorCtr="0">
            <a:spAutoFit/>
          </a:bodyPr>
          <a:lstStyle/>
          <a:p>
            <a:pPr marL="285750" marR="0" lvl="0" indent="-285750" algn="l" rtl="0">
              <a:lnSpc>
                <a:spcPct val="150000"/>
              </a:lnSpc>
              <a:spcBef>
                <a:spcPts val="0"/>
              </a:spcBef>
              <a:spcAft>
                <a:spcPts val="0"/>
              </a:spcAft>
              <a:buClr>
                <a:schemeClr val="dk1"/>
              </a:buClr>
              <a:buSzPts val="2200"/>
              <a:buFont typeface="Arial"/>
              <a:buChar char="•"/>
            </a:pPr>
            <a:r>
              <a:rPr lang="en-US" sz="2200" b="0" i="0" u="none" strike="noStrike" cap="none">
                <a:solidFill>
                  <a:schemeClr val="dk1"/>
                </a:solidFill>
                <a:latin typeface="Calibri"/>
                <a:ea typeface="Calibri"/>
                <a:cs typeface="Calibri"/>
                <a:sym typeface="Calibri"/>
              </a:rPr>
              <a:t>Aristotle : “</a:t>
            </a:r>
            <a:r>
              <a:rPr lang="en-US" sz="2200" b="1" i="1" u="none" strike="noStrike" cap="none">
                <a:solidFill>
                  <a:schemeClr val="dk1"/>
                </a:solidFill>
                <a:latin typeface="Calibri"/>
                <a:ea typeface="Calibri"/>
                <a:cs typeface="Calibri"/>
                <a:sym typeface="Calibri"/>
              </a:rPr>
              <a:t>You can have too much of a good thing. So, being courageous doesn’t mean rushing headlong into danger</a:t>
            </a:r>
            <a:r>
              <a:rPr lang="en-US" sz="2200" b="0" i="1" u="none" strike="noStrike" cap="none">
                <a:solidFill>
                  <a:schemeClr val="dk1"/>
                </a:solidFill>
                <a:latin typeface="Calibri"/>
                <a:ea typeface="Calibri"/>
                <a:cs typeface="Calibri"/>
                <a:sym typeface="Calibri"/>
              </a:rPr>
              <a:t>”</a:t>
            </a:r>
            <a:r>
              <a:rPr lang="en-US" sz="2200" b="0" i="0" u="none" strike="noStrike" cap="none">
                <a:solidFill>
                  <a:schemeClr val="dk1"/>
                </a:solidFill>
                <a:latin typeface="Calibri"/>
                <a:ea typeface="Calibri"/>
                <a:cs typeface="Calibri"/>
                <a:sym typeface="Calibri"/>
              </a:rPr>
              <a:t>. </a:t>
            </a:r>
            <a:endParaRPr sz="1400" b="0" i="0" u="none" strike="noStrike" cap="none">
              <a:solidFill>
                <a:srgbClr val="000000"/>
              </a:solidFill>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2200"/>
              <a:buFont typeface="Arial"/>
              <a:buChar char="•"/>
            </a:pPr>
            <a:r>
              <a:rPr lang="en-US" sz="2200" b="0" i="0" u="none" strike="noStrike" cap="none">
                <a:solidFill>
                  <a:schemeClr val="dk1"/>
                </a:solidFill>
                <a:latin typeface="Calibri"/>
                <a:ea typeface="Calibri"/>
                <a:cs typeface="Calibri"/>
                <a:sym typeface="Calibri"/>
              </a:rPr>
              <a:t>A courageous person will assess the situation, they’ll know their own abilities, and they’ll take action that is right in the situation</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5"/>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228600" lvl="0" indent="-228600" algn="just" rtl="0">
              <a:lnSpc>
                <a:spcPct val="150000"/>
              </a:lnSpc>
              <a:spcBef>
                <a:spcPts val="0"/>
              </a:spcBef>
              <a:spcAft>
                <a:spcPts val="0"/>
              </a:spcAft>
              <a:buClr>
                <a:schemeClr val="dk1"/>
              </a:buClr>
              <a:buSzPts val="2400"/>
              <a:buChar char="•"/>
            </a:pPr>
            <a:r>
              <a:rPr lang="en-US"/>
              <a:t>A virtuous person – in the Stoicism believes </a:t>
            </a:r>
            <a:r>
              <a:rPr lang="en-US" b="1"/>
              <a:t>every situation can be reacted to in one of two ways. You can choose to become overwhelmed and abandon or help the person.</a:t>
            </a:r>
            <a:r>
              <a:rPr lang="en-US"/>
              <a:t> </a:t>
            </a:r>
            <a:endParaRPr/>
          </a:p>
          <a:p>
            <a:pPr marL="228600" lvl="0" indent="-228600" algn="just" rtl="0">
              <a:lnSpc>
                <a:spcPct val="150000"/>
              </a:lnSpc>
              <a:spcBef>
                <a:spcPts val="1000"/>
              </a:spcBef>
              <a:spcAft>
                <a:spcPts val="0"/>
              </a:spcAft>
              <a:buClr>
                <a:schemeClr val="dk1"/>
              </a:buClr>
              <a:buSzPts val="2400"/>
              <a:buChar char="•"/>
            </a:pPr>
            <a:r>
              <a:rPr lang="en-US"/>
              <a:t>In either way, you </a:t>
            </a:r>
            <a:r>
              <a:rPr lang="en-US">
                <a:solidFill>
                  <a:srgbClr val="1A1A1B"/>
                </a:solidFill>
              </a:rPr>
              <a:t>r</a:t>
            </a:r>
            <a:r>
              <a:rPr lang="en-US" b="0" i="0">
                <a:solidFill>
                  <a:srgbClr val="1A1A1B"/>
                </a:solidFill>
              </a:rPr>
              <a:t>emind yourself, that you did things that you possibly regret, but you also learned from it. </a:t>
            </a:r>
            <a:r>
              <a:rPr lang="en-US" b="1" i="0">
                <a:solidFill>
                  <a:srgbClr val="1A1A1B"/>
                </a:solidFill>
              </a:rPr>
              <a:t>So you try to improve </a:t>
            </a:r>
            <a:r>
              <a:rPr lang="en-US" b="1">
                <a:solidFill>
                  <a:srgbClr val="1A1A1B"/>
                </a:solidFill>
              </a:rPr>
              <a:t>in the future</a:t>
            </a:r>
            <a:r>
              <a:rPr lang="en-US" b="0" i="0">
                <a:solidFill>
                  <a:srgbClr val="1A1A1B"/>
                </a:solidFill>
              </a:rPr>
              <a:t>. This is very important.</a:t>
            </a:r>
            <a:endParaRPr/>
          </a:p>
          <a:p>
            <a:pPr marL="228600" lvl="0" indent="-228600" algn="l" rtl="0">
              <a:lnSpc>
                <a:spcPct val="150000"/>
              </a:lnSpc>
              <a:spcBef>
                <a:spcPts val="1000"/>
              </a:spcBef>
              <a:spcAft>
                <a:spcPts val="0"/>
              </a:spcAft>
              <a:buClr>
                <a:srgbClr val="1A1A1B"/>
              </a:buClr>
              <a:buSzPts val="2400"/>
              <a:buChar char="•"/>
            </a:pPr>
            <a:r>
              <a:rPr lang="en-US" b="1" i="0">
                <a:solidFill>
                  <a:srgbClr val="1A1A1B"/>
                </a:solidFill>
              </a:rPr>
              <a:t>"</a:t>
            </a:r>
            <a:r>
              <a:rPr lang="en-US" b="1" i="1">
                <a:solidFill>
                  <a:srgbClr val="1A1A1B"/>
                </a:solidFill>
              </a:rPr>
              <a:t>The best revenge is to be better than the person who caused the injury</a:t>
            </a:r>
            <a:r>
              <a:rPr lang="en-US" b="1" i="0">
                <a:solidFill>
                  <a:srgbClr val="1A1A1B"/>
                </a:solidFill>
              </a:rPr>
              <a:t>”-</a:t>
            </a:r>
            <a:r>
              <a:rPr lang="en-US" b="1"/>
              <a:t> Stoicism</a:t>
            </a:r>
            <a:endParaRPr b="1" i="0">
              <a:solidFill>
                <a:srgbClr val="1A1A1B"/>
              </a:solidFill>
            </a:endParaRPr>
          </a:p>
          <a:p>
            <a:pPr marL="228600" lvl="0" indent="-76200" algn="just" rtl="0">
              <a:lnSpc>
                <a:spcPct val="150000"/>
              </a:lnSpc>
              <a:spcBef>
                <a:spcPts val="1000"/>
              </a:spcBef>
              <a:spcAft>
                <a:spcPts val="0"/>
              </a:spcAft>
              <a:buClr>
                <a:schemeClr val="dk1"/>
              </a:buClr>
              <a:buSzPts val="2400"/>
              <a:buNone/>
            </a:pPr>
            <a:endParaRPr/>
          </a:p>
        </p:txBody>
      </p:sp>
      <p:sp>
        <p:nvSpPr>
          <p:cNvPr id="286" name="Google Shape;286;p25"/>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Example</a:t>
            </a:r>
            <a:endParaRPr/>
          </a:p>
        </p:txBody>
      </p:sp>
      <p:sp>
        <p:nvSpPr>
          <p:cNvPr id="288" name="Google Shape;288;p25"/>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25</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6"/>
          <p:cNvSpPr txBox="1">
            <a:spLocks noGrp="1"/>
          </p:cNvSpPr>
          <p:nvPr>
            <p:ph type="body" idx="1"/>
          </p:nvPr>
        </p:nvSpPr>
        <p:spPr>
          <a:xfrm>
            <a:off x="178205" y="1727383"/>
            <a:ext cx="7891375" cy="4492441"/>
          </a:xfrm>
          <a:prstGeom prst="rect">
            <a:avLst/>
          </a:prstGeom>
          <a:noFill/>
          <a:ln>
            <a:noFill/>
          </a:ln>
        </p:spPr>
        <p:txBody>
          <a:bodyPr spcFirstLastPara="1" wrap="square" lIns="91425" tIns="45700" rIns="91425" bIns="45700" anchor="t" anchorCtr="0">
            <a:normAutofit fontScale="92500"/>
          </a:bodyPr>
          <a:lstStyle/>
          <a:p>
            <a:pPr marL="457200" lvl="0" indent="-457200" algn="just" rtl="0">
              <a:lnSpc>
                <a:spcPct val="150000"/>
              </a:lnSpc>
              <a:spcBef>
                <a:spcPts val="0"/>
              </a:spcBef>
              <a:spcAft>
                <a:spcPts val="0"/>
              </a:spcAft>
              <a:buClr>
                <a:schemeClr val="folHlink"/>
              </a:buClr>
              <a:buSzPct val="59999"/>
              <a:buFont typeface="Noto Sans Symbols"/>
              <a:buChar char="■"/>
            </a:pPr>
            <a:r>
              <a:rPr lang="en-US" sz="2400"/>
              <a:t>Deontology is an ethical theory that uses </a:t>
            </a:r>
            <a:r>
              <a:rPr lang="en-US" sz="2400" b="1"/>
              <a:t>rules to distinguish right from wrong</a:t>
            </a:r>
            <a:r>
              <a:rPr lang="en-US" sz="2400"/>
              <a:t>. </a:t>
            </a:r>
            <a:endParaRPr/>
          </a:p>
          <a:p>
            <a:pPr marL="457200" lvl="0" indent="-457200" algn="just" rtl="0">
              <a:lnSpc>
                <a:spcPct val="150000"/>
              </a:lnSpc>
              <a:spcBef>
                <a:spcPts val="1000"/>
              </a:spcBef>
              <a:spcAft>
                <a:spcPts val="0"/>
              </a:spcAft>
              <a:buClr>
                <a:schemeClr val="folHlink"/>
              </a:buClr>
              <a:buSzPct val="59999"/>
              <a:buFont typeface="Noto Sans Symbols"/>
              <a:buChar char="■"/>
            </a:pPr>
            <a:r>
              <a:rPr lang="en-US" sz="2400"/>
              <a:t>A person will follow his or her obligations to another or society as upholding one’s duty is what is considered ethically correct. </a:t>
            </a:r>
            <a:endParaRPr/>
          </a:p>
          <a:p>
            <a:pPr marL="457200" lvl="0" indent="-457200" algn="just" rtl="0">
              <a:lnSpc>
                <a:spcPct val="150000"/>
              </a:lnSpc>
              <a:spcBef>
                <a:spcPts val="1000"/>
              </a:spcBef>
              <a:spcAft>
                <a:spcPts val="0"/>
              </a:spcAft>
              <a:buClr>
                <a:schemeClr val="folHlink"/>
              </a:buClr>
              <a:buSzPct val="59999"/>
              <a:buFont typeface="Noto Sans Symbols"/>
              <a:buChar char="■"/>
            </a:pPr>
            <a:r>
              <a:rPr lang="en-US" sz="2400"/>
              <a:t>For instance, a deontologist will always keep his promises to a friend and will follow the law.</a:t>
            </a:r>
            <a:endParaRPr/>
          </a:p>
          <a:p>
            <a:pPr marL="457200" lvl="0" indent="-457200" algn="just" rtl="0">
              <a:lnSpc>
                <a:spcPct val="150000"/>
              </a:lnSpc>
              <a:spcBef>
                <a:spcPts val="1000"/>
              </a:spcBef>
              <a:spcAft>
                <a:spcPts val="0"/>
              </a:spcAft>
              <a:buClr>
                <a:schemeClr val="folHlink"/>
              </a:buClr>
              <a:buSzPct val="59999"/>
              <a:buFont typeface="Noto Sans Symbols"/>
              <a:buChar char="■"/>
            </a:pPr>
            <a:r>
              <a:rPr lang="en-US" sz="2400" b="1" i="1" u="sng"/>
              <a:t>Non consequentialist</a:t>
            </a:r>
            <a:endParaRPr sz="2400"/>
          </a:p>
        </p:txBody>
      </p:sp>
      <p:sp>
        <p:nvSpPr>
          <p:cNvPr id="294" name="Google Shape;294;p26"/>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b="1"/>
              <a:t>Deontological theories</a:t>
            </a:r>
            <a:endParaRPr/>
          </a:p>
        </p:txBody>
      </p:sp>
      <p:sp>
        <p:nvSpPr>
          <p:cNvPr id="296" name="Google Shape;296;p26"/>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26</a:t>
            </a:fld>
            <a:endParaRPr/>
          </a:p>
        </p:txBody>
      </p:sp>
      <p:pic>
        <p:nvPicPr>
          <p:cNvPr id="297" name="Google Shape;297;p26" descr="Kant gemaelde 3.jpg"/>
          <p:cNvPicPr preferRelativeResize="0"/>
          <p:nvPr/>
        </p:nvPicPr>
        <p:blipFill rotWithShape="1">
          <a:blip r:embed="rId3">
            <a:alphaModFix/>
          </a:blip>
          <a:srcRect/>
          <a:stretch/>
        </p:blipFill>
        <p:spPr>
          <a:xfrm>
            <a:off x="8610600" y="1576451"/>
            <a:ext cx="3116580" cy="4065723"/>
          </a:xfrm>
          <a:prstGeom prst="rect">
            <a:avLst/>
          </a:prstGeom>
          <a:noFill/>
          <a:ln>
            <a:noFill/>
          </a:ln>
        </p:spPr>
      </p:pic>
      <p:sp>
        <p:nvSpPr>
          <p:cNvPr id="298" name="Google Shape;298;p26"/>
          <p:cNvSpPr txBox="1"/>
          <p:nvPr/>
        </p:nvSpPr>
        <p:spPr>
          <a:xfrm>
            <a:off x="8303895" y="5734089"/>
            <a:ext cx="3808095"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rgbClr val="C00000"/>
                </a:solidFill>
                <a:latin typeface="Calibri"/>
                <a:ea typeface="Calibri"/>
                <a:cs typeface="Calibri"/>
                <a:sym typeface="Calibri"/>
              </a:rPr>
              <a:t>Immanuel Kant </a:t>
            </a:r>
            <a:r>
              <a:rPr lang="en-US" sz="1800" b="0" i="0" u="none" strike="noStrike" cap="none">
                <a:solidFill>
                  <a:schemeClr val="dk1"/>
                </a:solidFill>
                <a:latin typeface="Calibri"/>
                <a:ea typeface="Calibri"/>
                <a:cs typeface="Calibri"/>
                <a:sym typeface="Calibri"/>
              </a:rPr>
              <a:t>(1724 –1804 Germany)</a:t>
            </a:r>
            <a:endParaRPr sz="1800" b="0" i="0" u="none" strike="noStrike" cap="none">
              <a:solidFill>
                <a:schemeClr val="dk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9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7"/>
          <p:cNvSpPr txBox="1">
            <a:spLocks noGrp="1"/>
          </p:cNvSpPr>
          <p:nvPr>
            <p:ph type="body" idx="1"/>
          </p:nvPr>
        </p:nvSpPr>
        <p:spPr>
          <a:xfrm>
            <a:off x="-590309" y="1727383"/>
            <a:ext cx="11944109" cy="4492441"/>
          </a:xfrm>
          <a:prstGeom prst="rect">
            <a:avLst/>
          </a:prstGeom>
          <a:noFill/>
          <a:ln>
            <a:noFill/>
          </a:ln>
        </p:spPr>
        <p:txBody>
          <a:bodyPr spcFirstLastPara="1" wrap="square" lIns="91425" tIns="45700" rIns="91425" bIns="45700" anchor="t" anchorCtr="0">
            <a:normAutofit/>
          </a:bodyPr>
          <a:lstStyle/>
          <a:p>
            <a:pPr marL="1085850" lvl="2" indent="-285750" algn="l" rtl="0">
              <a:lnSpc>
                <a:spcPct val="150000"/>
              </a:lnSpc>
              <a:spcBef>
                <a:spcPts val="0"/>
              </a:spcBef>
              <a:spcAft>
                <a:spcPts val="0"/>
              </a:spcAft>
              <a:buClr>
                <a:schemeClr val="folHlink"/>
              </a:buClr>
              <a:buSzPts val="2400"/>
              <a:buFont typeface="Noto Sans Symbols"/>
              <a:buChar char="■"/>
            </a:pPr>
            <a:r>
              <a:rPr lang="en-US" sz="2400" b="1"/>
              <a:t>Principle of Universality</a:t>
            </a:r>
            <a:r>
              <a:rPr lang="en-US" sz="2400"/>
              <a:t> – We should follow rules of behavior that we universally apply to everyone.</a:t>
            </a:r>
            <a:endParaRPr/>
          </a:p>
          <a:p>
            <a:pPr marL="1085850" lvl="2" indent="-285750" algn="l" rtl="0">
              <a:lnSpc>
                <a:spcPct val="150000"/>
              </a:lnSpc>
              <a:spcBef>
                <a:spcPts val="0"/>
              </a:spcBef>
              <a:spcAft>
                <a:spcPts val="0"/>
              </a:spcAft>
              <a:buClr>
                <a:schemeClr val="folHlink"/>
              </a:buClr>
              <a:buSzPts val="2400"/>
              <a:buFont typeface="Noto Sans Symbols"/>
              <a:buChar char="■"/>
            </a:pPr>
            <a:r>
              <a:rPr lang="en-US" sz="2400" b="1"/>
              <a:t>Rationality is the standard for what is good </a:t>
            </a:r>
            <a:r>
              <a:rPr lang="en-US" sz="2400"/>
              <a:t>- deontologists argue that logic or reason determines rules of ethical behavior, that actions are intrinsically good because they follow from logic.</a:t>
            </a:r>
            <a:endParaRPr/>
          </a:p>
          <a:p>
            <a:pPr marL="1085850" lvl="2" indent="-285750" algn="l" rtl="0">
              <a:lnSpc>
                <a:spcPct val="150000"/>
              </a:lnSpc>
              <a:spcBef>
                <a:spcPts val="0"/>
              </a:spcBef>
              <a:spcAft>
                <a:spcPts val="0"/>
              </a:spcAft>
              <a:buClr>
                <a:schemeClr val="folHlink"/>
              </a:buClr>
              <a:buSzPts val="2400"/>
              <a:buFont typeface="Noto Sans Symbols"/>
              <a:buChar char="■"/>
            </a:pPr>
            <a:r>
              <a:rPr lang="en-US" sz="2400" b="1"/>
              <a:t>Principle about Interacting with People - </a:t>
            </a:r>
            <a:r>
              <a:rPr lang="en-US" sz="2400"/>
              <a:t>One must never treat people as merely </a:t>
            </a:r>
            <a:r>
              <a:rPr lang="en-US" sz="2400" b="1"/>
              <a:t>means to an end</a:t>
            </a:r>
            <a:r>
              <a:rPr lang="en-US" sz="2400"/>
              <a:t> but rather as </a:t>
            </a:r>
            <a:r>
              <a:rPr lang="en-US" sz="2400" b="1"/>
              <a:t>ends in themselves</a:t>
            </a:r>
            <a:endParaRPr sz="2000" i="1"/>
          </a:p>
          <a:p>
            <a:pPr marL="228600" lvl="0" indent="-76200" algn="just" rtl="0">
              <a:lnSpc>
                <a:spcPct val="150000"/>
              </a:lnSpc>
              <a:spcBef>
                <a:spcPts val="1000"/>
              </a:spcBef>
              <a:spcAft>
                <a:spcPts val="0"/>
              </a:spcAft>
              <a:buClr>
                <a:schemeClr val="dk1"/>
              </a:buClr>
              <a:buSzPts val="2400"/>
              <a:buNone/>
            </a:pPr>
            <a:endParaRPr/>
          </a:p>
        </p:txBody>
      </p:sp>
      <p:sp>
        <p:nvSpPr>
          <p:cNvPr id="304" name="Google Shape;304;p27"/>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b="1"/>
              <a:t>Deontological theories</a:t>
            </a:r>
            <a:endParaRPr/>
          </a:p>
        </p:txBody>
      </p:sp>
      <p:sp>
        <p:nvSpPr>
          <p:cNvPr id="306" name="Google Shape;306;p27"/>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27</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28"/>
          <p:cNvSpPr txBox="1">
            <a:spLocks noGrp="1"/>
          </p:cNvSpPr>
          <p:nvPr>
            <p:ph type="body" idx="1"/>
          </p:nvPr>
        </p:nvSpPr>
        <p:spPr>
          <a:xfrm>
            <a:off x="178205" y="1727383"/>
            <a:ext cx="7891375" cy="4492441"/>
          </a:xfrm>
          <a:prstGeom prst="rect">
            <a:avLst/>
          </a:prstGeom>
          <a:noFill/>
          <a:ln>
            <a:noFill/>
          </a:ln>
        </p:spPr>
        <p:txBody>
          <a:bodyPr spcFirstLastPara="1" wrap="square" lIns="91425" tIns="45700" rIns="91425" bIns="45700" anchor="t" anchorCtr="0">
            <a:normAutofit/>
          </a:bodyPr>
          <a:lstStyle/>
          <a:p>
            <a:pPr marL="342900" lvl="1" indent="-342900" algn="l" rtl="0">
              <a:lnSpc>
                <a:spcPct val="150000"/>
              </a:lnSpc>
              <a:spcBef>
                <a:spcPts val="0"/>
              </a:spcBef>
              <a:spcAft>
                <a:spcPts val="0"/>
              </a:spcAft>
              <a:buClr>
                <a:schemeClr val="hlink"/>
              </a:buClr>
              <a:buSzPts val="2200"/>
              <a:buFont typeface="Noto Sans Symbols"/>
              <a:buChar char="❑"/>
            </a:pPr>
            <a:r>
              <a:rPr lang="en-US" sz="2200"/>
              <a:t>Kant took an extreme position on the </a:t>
            </a:r>
            <a:r>
              <a:rPr lang="en-US" sz="2200" b="1"/>
              <a:t>absolutism of ethical rules. </a:t>
            </a:r>
            <a:r>
              <a:rPr lang="en-US" sz="2200"/>
              <a:t>He argued it is always</a:t>
            </a:r>
            <a:r>
              <a:rPr lang="en-US" sz="2200" b="1"/>
              <a:t> wrong to lie</a:t>
            </a:r>
            <a:r>
              <a:rPr lang="en-US" sz="2200"/>
              <a:t>.</a:t>
            </a:r>
            <a:endParaRPr/>
          </a:p>
          <a:p>
            <a:pPr marL="342900" lvl="3" indent="-342900" algn="l" rtl="0">
              <a:lnSpc>
                <a:spcPct val="150000"/>
              </a:lnSpc>
              <a:spcBef>
                <a:spcPts val="0"/>
              </a:spcBef>
              <a:spcAft>
                <a:spcPts val="0"/>
              </a:spcAft>
              <a:buClr>
                <a:schemeClr val="accent2"/>
              </a:buClr>
              <a:buSzPts val="2200"/>
              <a:buFont typeface="Noto Sans Symbols"/>
              <a:buChar char="❑"/>
            </a:pPr>
            <a:r>
              <a:rPr lang="en-US" sz="2200" b="1"/>
              <a:t>Example</a:t>
            </a:r>
            <a:r>
              <a:rPr lang="en-US" sz="2200"/>
              <a:t>: If a person is looking for someone he or she intends to murder, and he asks you where the intended victim is. I</a:t>
            </a:r>
            <a:r>
              <a:rPr lang="en-US" sz="2200" i="1"/>
              <a:t>s it wrong to lie to protect the victim?</a:t>
            </a:r>
            <a:endParaRPr/>
          </a:p>
          <a:p>
            <a:pPr marL="228600" lvl="0" indent="-88900" algn="just" rtl="0">
              <a:lnSpc>
                <a:spcPct val="150000"/>
              </a:lnSpc>
              <a:spcBef>
                <a:spcPts val="1000"/>
              </a:spcBef>
              <a:spcAft>
                <a:spcPts val="0"/>
              </a:spcAft>
              <a:buClr>
                <a:schemeClr val="dk1"/>
              </a:buClr>
              <a:buSzPts val="2200"/>
              <a:buFont typeface="Noto Sans Symbols"/>
              <a:buNone/>
            </a:pPr>
            <a:endParaRPr sz="2200" b="1"/>
          </a:p>
          <a:p>
            <a:pPr marL="628650" lvl="2" indent="-488950" algn="l" rtl="0">
              <a:lnSpc>
                <a:spcPct val="150000"/>
              </a:lnSpc>
              <a:spcBef>
                <a:spcPts val="0"/>
              </a:spcBef>
              <a:spcAft>
                <a:spcPts val="0"/>
              </a:spcAft>
              <a:buClr>
                <a:schemeClr val="folHlink"/>
              </a:buClr>
              <a:buSzPts val="2200"/>
              <a:buFont typeface="Noto Sans Symbols"/>
              <a:buNone/>
            </a:pPr>
            <a:endParaRPr sz="2200"/>
          </a:p>
          <a:p>
            <a:pPr marL="228600" lvl="0" indent="-88900" algn="just" rtl="0">
              <a:lnSpc>
                <a:spcPct val="150000"/>
              </a:lnSpc>
              <a:spcBef>
                <a:spcPts val="1000"/>
              </a:spcBef>
              <a:spcAft>
                <a:spcPts val="0"/>
              </a:spcAft>
              <a:buClr>
                <a:schemeClr val="dk1"/>
              </a:buClr>
              <a:buSzPts val="2200"/>
              <a:buFont typeface="Noto Sans Symbols"/>
              <a:buNone/>
            </a:pPr>
            <a:endParaRPr sz="2200"/>
          </a:p>
        </p:txBody>
      </p:sp>
      <p:sp>
        <p:nvSpPr>
          <p:cNvPr id="313" name="Google Shape;313;p28"/>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Deontological theories</a:t>
            </a:r>
            <a:endParaRPr/>
          </a:p>
        </p:txBody>
      </p:sp>
      <p:sp>
        <p:nvSpPr>
          <p:cNvPr id="315" name="Google Shape;315;p28"/>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28</a:t>
            </a:fld>
            <a:endParaRPr/>
          </a:p>
        </p:txBody>
      </p:sp>
      <p:pic>
        <p:nvPicPr>
          <p:cNvPr id="316" name="Google Shape;316;p28" descr="GROCERY STORE KILLER (Video Game Time: Murder Animated) - YouTube"/>
          <p:cNvPicPr preferRelativeResize="0"/>
          <p:nvPr/>
        </p:nvPicPr>
        <p:blipFill rotWithShape="1">
          <a:blip r:embed="rId3">
            <a:alphaModFix/>
          </a:blip>
          <a:srcRect/>
          <a:stretch/>
        </p:blipFill>
        <p:spPr>
          <a:xfrm>
            <a:off x="8252460" y="1864543"/>
            <a:ext cx="3761335" cy="2354580"/>
          </a:xfrm>
          <a:prstGeom prst="rect">
            <a:avLst/>
          </a:prstGeom>
          <a:noFill/>
          <a:ln>
            <a:noFill/>
          </a:ln>
        </p:spPr>
      </p:pic>
      <p:sp>
        <p:nvSpPr>
          <p:cNvPr id="317" name="Google Shape;317;p28"/>
          <p:cNvSpPr txBox="1"/>
          <p:nvPr/>
        </p:nvSpPr>
        <p:spPr>
          <a:xfrm>
            <a:off x="285750" y="4527530"/>
            <a:ext cx="11528849" cy="1055545"/>
          </a:xfrm>
          <a:prstGeom prst="rect">
            <a:avLst/>
          </a:prstGeom>
          <a:noFill/>
          <a:ln>
            <a:noFill/>
          </a:ln>
        </p:spPr>
        <p:txBody>
          <a:bodyPr spcFirstLastPara="1" wrap="square" lIns="91425" tIns="45700" rIns="91425" bIns="45700" anchor="t" anchorCtr="0">
            <a:spAutoFit/>
          </a:bodyPr>
          <a:lstStyle/>
          <a:p>
            <a:pPr marL="0" marR="0" lvl="0" indent="-139700" algn="l" rtl="0">
              <a:lnSpc>
                <a:spcPct val="150000"/>
              </a:lnSpc>
              <a:spcBef>
                <a:spcPts val="0"/>
              </a:spcBef>
              <a:spcAft>
                <a:spcPts val="0"/>
              </a:spcAft>
              <a:buClr>
                <a:schemeClr val="dk1"/>
              </a:buClr>
              <a:buSzPts val="2200"/>
              <a:buFont typeface="Noto Sans Symbols"/>
              <a:buChar char="❑"/>
            </a:pPr>
            <a:r>
              <a:rPr lang="en-US" sz="2200" b="0" i="0" u="none" strike="noStrike" cap="none">
                <a:solidFill>
                  <a:schemeClr val="dk1"/>
                </a:solidFill>
                <a:latin typeface="Calibri"/>
                <a:ea typeface="Calibri"/>
                <a:cs typeface="Calibri"/>
                <a:sym typeface="Calibri"/>
              </a:rPr>
              <a:t>Kant: Ethical actions follow universal moral laws, </a:t>
            </a:r>
            <a:r>
              <a:rPr lang="en-US" sz="2200" b="1" i="0" u="none" strike="noStrike" cap="none">
                <a:solidFill>
                  <a:schemeClr val="dk1"/>
                </a:solidFill>
                <a:latin typeface="Calibri"/>
                <a:ea typeface="Calibri"/>
                <a:cs typeface="Calibri"/>
                <a:sym typeface="Calibri"/>
              </a:rPr>
              <a:t>“Don’t lie. Don’t steal. Don’t cheat.” </a:t>
            </a:r>
            <a:r>
              <a:rPr lang="en-US" sz="2200" b="0" i="0" u="none" strike="noStrike" cap="none">
                <a:solidFill>
                  <a:schemeClr val="dk1"/>
                </a:solidFill>
                <a:latin typeface="Calibri"/>
                <a:ea typeface="Calibri"/>
                <a:cs typeface="Calibri"/>
                <a:sym typeface="Calibri"/>
              </a:rPr>
              <a:t>It doesn’t require weighing the costs and benefits of a situation. </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1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1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29"/>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just" rtl="0">
              <a:lnSpc>
                <a:spcPct val="150000"/>
              </a:lnSpc>
              <a:spcBef>
                <a:spcPts val="0"/>
              </a:spcBef>
              <a:spcAft>
                <a:spcPts val="0"/>
              </a:spcAft>
              <a:buClr>
                <a:schemeClr val="dk1"/>
              </a:buClr>
              <a:buSzPct val="100000"/>
              <a:buChar char="•"/>
            </a:pPr>
            <a:r>
              <a:rPr lang="en-US" sz="2400"/>
              <a:t>Suppose you’re a software engineer and learn that a nuclear missile is about to launch that might start a war. What will you do?</a:t>
            </a:r>
            <a:endParaRPr/>
          </a:p>
          <a:p>
            <a:pPr marL="285750" lvl="0" indent="-285750" algn="just" rtl="0">
              <a:lnSpc>
                <a:spcPct val="150000"/>
              </a:lnSpc>
              <a:spcBef>
                <a:spcPts val="1000"/>
              </a:spcBef>
              <a:spcAft>
                <a:spcPts val="0"/>
              </a:spcAft>
              <a:buClr>
                <a:schemeClr val="dk1"/>
              </a:buClr>
              <a:buSzPct val="100000"/>
              <a:buFont typeface="Arial"/>
              <a:buChar char="•"/>
            </a:pPr>
            <a:r>
              <a:rPr lang="en-US" sz="2400"/>
              <a:t>You can hack the network and cancel the launch, but it’s against professional code of ethics to break into any software system without permission. </a:t>
            </a:r>
            <a:r>
              <a:rPr lang="en-US" sz="2400" b="1"/>
              <a:t>And, it’s a form of lying and cheating.</a:t>
            </a:r>
            <a:endParaRPr/>
          </a:p>
          <a:p>
            <a:pPr marL="285750" lvl="0" indent="-285750" algn="just" rtl="0">
              <a:lnSpc>
                <a:spcPct val="150000"/>
              </a:lnSpc>
              <a:spcBef>
                <a:spcPts val="1000"/>
              </a:spcBef>
              <a:spcAft>
                <a:spcPts val="0"/>
              </a:spcAft>
              <a:buClr>
                <a:schemeClr val="dk1"/>
              </a:buClr>
              <a:buSzPct val="100000"/>
              <a:buFont typeface="Arial"/>
              <a:buChar char="•"/>
            </a:pPr>
            <a:r>
              <a:rPr lang="en-US" sz="2400"/>
              <a:t>Deontology advises not to violate these rules.</a:t>
            </a:r>
            <a:endParaRPr/>
          </a:p>
          <a:p>
            <a:pPr marL="285750" lvl="0" indent="-285750" algn="just" rtl="0">
              <a:lnSpc>
                <a:spcPct val="150000"/>
              </a:lnSpc>
              <a:spcBef>
                <a:spcPts val="1000"/>
              </a:spcBef>
              <a:spcAft>
                <a:spcPts val="0"/>
              </a:spcAft>
              <a:buClr>
                <a:schemeClr val="dk1"/>
              </a:buClr>
              <a:buSzPct val="100000"/>
              <a:buFont typeface="Arial"/>
              <a:buChar char="•"/>
            </a:pPr>
            <a:r>
              <a:rPr lang="en-US" sz="2400"/>
              <a:t>However, in letting the missile launch, thousands of people will die. </a:t>
            </a:r>
            <a:endParaRPr/>
          </a:p>
          <a:p>
            <a:pPr marL="285750" lvl="0" indent="-285750" algn="just" rtl="0">
              <a:lnSpc>
                <a:spcPct val="150000"/>
              </a:lnSpc>
              <a:spcBef>
                <a:spcPts val="1000"/>
              </a:spcBef>
              <a:spcAft>
                <a:spcPts val="0"/>
              </a:spcAft>
              <a:buClr>
                <a:schemeClr val="dk1"/>
              </a:buClr>
              <a:buSzPct val="100000"/>
              <a:buFont typeface="Arial"/>
              <a:buChar char="•"/>
            </a:pPr>
            <a:r>
              <a:rPr lang="en-US" sz="2400"/>
              <a:t>Following the rules makes deontology easy to apply. But it also disregards the possible consequences of our actions.</a:t>
            </a:r>
            <a:endParaRPr/>
          </a:p>
          <a:p>
            <a:pPr marL="228600" lvl="0" indent="-87629" algn="just" rtl="0">
              <a:lnSpc>
                <a:spcPct val="150000"/>
              </a:lnSpc>
              <a:spcBef>
                <a:spcPts val="1000"/>
              </a:spcBef>
              <a:spcAft>
                <a:spcPts val="0"/>
              </a:spcAft>
              <a:buClr>
                <a:schemeClr val="dk1"/>
              </a:buClr>
              <a:buSzPct val="100000"/>
              <a:buNone/>
            </a:pPr>
            <a:endParaRPr/>
          </a:p>
        </p:txBody>
      </p:sp>
      <p:sp>
        <p:nvSpPr>
          <p:cNvPr id="323" name="Google Shape;323;p29"/>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Example: </a:t>
            </a:r>
            <a:endParaRPr/>
          </a:p>
        </p:txBody>
      </p:sp>
      <p:sp>
        <p:nvSpPr>
          <p:cNvPr id="325" name="Google Shape;325;p29"/>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29</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2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2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3"/>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914400" lvl="1" indent="-457200" algn="l" rtl="0">
              <a:lnSpc>
                <a:spcPct val="150000"/>
              </a:lnSpc>
              <a:spcBef>
                <a:spcPts val="0"/>
              </a:spcBef>
              <a:spcAft>
                <a:spcPts val="0"/>
              </a:spcAft>
              <a:buClr>
                <a:schemeClr val="hlink"/>
              </a:buClr>
              <a:buSzPts val="2200"/>
              <a:buFont typeface="Noto Sans Symbols"/>
              <a:buChar char="■"/>
            </a:pPr>
            <a:r>
              <a:rPr lang="en-US" sz="2200"/>
              <a:t>Ethics</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Morals</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Ethical Values and Types</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Personal preference and Ethics</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Laws Vs Ethics</a:t>
            </a:r>
            <a:endParaRPr/>
          </a:p>
          <a:p>
            <a:pPr marL="914400" lvl="1" indent="-317500" algn="l" rtl="0">
              <a:lnSpc>
                <a:spcPct val="150000"/>
              </a:lnSpc>
              <a:spcBef>
                <a:spcPts val="0"/>
              </a:spcBef>
              <a:spcAft>
                <a:spcPts val="0"/>
              </a:spcAft>
              <a:buClr>
                <a:schemeClr val="hlink"/>
              </a:buClr>
              <a:buSzPts val="2200"/>
              <a:buFont typeface="Noto Sans Symbols"/>
              <a:buNone/>
            </a:pPr>
            <a:endParaRPr sz="2200"/>
          </a:p>
          <a:p>
            <a:pPr marL="914400" lvl="1" indent="-317500" algn="l" rtl="0">
              <a:lnSpc>
                <a:spcPct val="150000"/>
              </a:lnSpc>
              <a:spcBef>
                <a:spcPts val="0"/>
              </a:spcBef>
              <a:spcAft>
                <a:spcPts val="0"/>
              </a:spcAft>
              <a:buClr>
                <a:schemeClr val="hlink"/>
              </a:buClr>
              <a:buSzPts val="2200"/>
              <a:buFont typeface="Noto Sans Symbols"/>
              <a:buNone/>
            </a:pPr>
            <a:endParaRPr/>
          </a:p>
        </p:txBody>
      </p:sp>
      <p:sp>
        <p:nvSpPr>
          <p:cNvPr id="89" name="Google Shape;89;p3"/>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Agenda</a:t>
            </a:r>
            <a:endParaRPr/>
          </a:p>
        </p:txBody>
      </p:sp>
      <p:sp>
        <p:nvSpPr>
          <p:cNvPr id="91" name="Google Shape;91;p3"/>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3</a:t>
            </a:fld>
            <a:endParaRPr/>
          </a:p>
        </p:txBody>
      </p:sp>
      <p:pic>
        <p:nvPicPr>
          <p:cNvPr id="92" name="Google Shape;92;p3" descr="To do list icon. Checklist, task list vector illustration in flat style. Reminder concept icon on isolated background."/>
          <p:cNvPicPr preferRelativeResize="0"/>
          <p:nvPr/>
        </p:nvPicPr>
        <p:blipFill rotWithShape="1">
          <a:blip r:embed="rId3">
            <a:alphaModFix/>
          </a:blip>
          <a:srcRect l="26425" t="19577" r="26136" b="15290"/>
          <a:stretch/>
        </p:blipFill>
        <p:spPr>
          <a:xfrm>
            <a:off x="6688601" y="518865"/>
            <a:ext cx="3620811" cy="497143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0"/>
          <p:cNvSpPr txBox="1">
            <a:spLocks noGrp="1"/>
          </p:cNvSpPr>
          <p:nvPr>
            <p:ph type="body" idx="1"/>
          </p:nvPr>
        </p:nvSpPr>
        <p:spPr>
          <a:xfrm>
            <a:off x="178205" y="1727383"/>
            <a:ext cx="7502755" cy="4492441"/>
          </a:xfrm>
          <a:prstGeom prst="rect">
            <a:avLst/>
          </a:prstGeom>
          <a:noFill/>
          <a:ln>
            <a:noFill/>
          </a:ln>
        </p:spPr>
        <p:txBody>
          <a:bodyPr spcFirstLastPara="1" wrap="square" lIns="91425" tIns="45700" rIns="91425" bIns="45700" anchor="t" anchorCtr="0">
            <a:normAutofit/>
          </a:bodyPr>
          <a:lstStyle/>
          <a:p>
            <a:pPr marL="228600" lvl="0" indent="-228600" algn="just" rtl="0">
              <a:lnSpc>
                <a:spcPct val="150000"/>
              </a:lnSpc>
              <a:spcBef>
                <a:spcPts val="0"/>
              </a:spcBef>
              <a:spcAft>
                <a:spcPts val="0"/>
              </a:spcAft>
              <a:buClr>
                <a:schemeClr val="dk1"/>
              </a:buClr>
              <a:buSzPts val="2400"/>
              <a:buChar char="•"/>
            </a:pPr>
            <a:r>
              <a:rPr lang="en-US"/>
              <a:t>Based on one’s ability to predict the consequences of an action. </a:t>
            </a:r>
            <a:endParaRPr/>
          </a:p>
          <a:p>
            <a:pPr marL="228600" lvl="0" indent="-228600" algn="just" rtl="0">
              <a:lnSpc>
                <a:spcPct val="150000"/>
              </a:lnSpc>
              <a:spcBef>
                <a:spcPts val="1000"/>
              </a:spcBef>
              <a:spcAft>
                <a:spcPts val="0"/>
              </a:spcAft>
              <a:buClr>
                <a:schemeClr val="dk1"/>
              </a:buClr>
              <a:buSzPts val="2400"/>
              <a:buChar char="•"/>
            </a:pPr>
            <a:r>
              <a:rPr lang="en-US"/>
              <a:t>To a utilitarian, the choice that yields the greatest benefit to the most people is the one that is ethically correct. </a:t>
            </a:r>
            <a:endParaRPr/>
          </a:p>
          <a:p>
            <a:pPr marL="228600" lvl="0" indent="-228600" algn="just" rtl="0">
              <a:lnSpc>
                <a:spcPct val="150000"/>
              </a:lnSpc>
              <a:spcBef>
                <a:spcPts val="1000"/>
              </a:spcBef>
              <a:spcAft>
                <a:spcPts val="0"/>
              </a:spcAft>
              <a:buClr>
                <a:schemeClr val="dk1"/>
              </a:buClr>
              <a:buSzPts val="2400"/>
              <a:buChar char="•"/>
            </a:pPr>
            <a:r>
              <a:rPr lang="en-US" b="1"/>
              <a:t>John Stuart Mill (</a:t>
            </a:r>
            <a:r>
              <a:rPr lang="en-US"/>
              <a:t>May 20, 1806, -May 8, 1873), English philosopher, economist, and exponent of Utilitarianism</a:t>
            </a:r>
            <a:endParaRPr/>
          </a:p>
        </p:txBody>
      </p:sp>
      <p:sp>
        <p:nvSpPr>
          <p:cNvPr id="331" name="Google Shape;331;p30"/>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b="1"/>
              <a:t>Utilitarianism</a:t>
            </a:r>
            <a:endParaRPr/>
          </a:p>
        </p:txBody>
      </p:sp>
      <p:sp>
        <p:nvSpPr>
          <p:cNvPr id="333" name="Google Shape;333;p30"/>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30</a:t>
            </a:fld>
            <a:endParaRPr/>
          </a:p>
        </p:txBody>
      </p:sp>
      <p:pic>
        <p:nvPicPr>
          <p:cNvPr id="334" name="Google Shape;334;p30"/>
          <p:cNvPicPr preferRelativeResize="0"/>
          <p:nvPr/>
        </p:nvPicPr>
        <p:blipFill rotWithShape="1">
          <a:blip r:embed="rId3">
            <a:alphaModFix/>
          </a:blip>
          <a:srcRect/>
          <a:stretch/>
        </p:blipFill>
        <p:spPr>
          <a:xfrm>
            <a:off x="8069811" y="1921192"/>
            <a:ext cx="2753715" cy="338232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1"/>
          <p:cNvSpPr txBox="1">
            <a:spLocks noGrp="1"/>
          </p:cNvSpPr>
          <p:nvPr>
            <p:ph type="body" idx="1"/>
          </p:nvPr>
        </p:nvSpPr>
        <p:spPr>
          <a:xfrm>
            <a:off x="173564" y="1714863"/>
            <a:ext cx="11759356" cy="4492441"/>
          </a:xfrm>
          <a:prstGeom prst="rect">
            <a:avLst/>
          </a:prstGeom>
          <a:noFill/>
          <a:ln>
            <a:noFill/>
          </a:ln>
        </p:spPr>
        <p:txBody>
          <a:bodyPr spcFirstLastPara="1" wrap="square" lIns="91425" tIns="45700" rIns="91425" bIns="45700" anchor="t" anchorCtr="0">
            <a:normAutofit/>
          </a:bodyPr>
          <a:lstStyle/>
          <a:p>
            <a:pPr marL="914400" lvl="1" indent="-457200" algn="l" rtl="0">
              <a:lnSpc>
                <a:spcPct val="150000"/>
              </a:lnSpc>
              <a:spcBef>
                <a:spcPts val="0"/>
              </a:spcBef>
              <a:spcAft>
                <a:spcPts val="0"/>
              </a:spcAft>
              <a:buClr>
                <a:schemeClr val="hlink"/>
              </a:buClr>
              <a:buSzPts val="2400"/>
              <a:buFont typeface="Noto Sans Symbols"/>
              <a:buChar char="■"/>
            </a:pPr>
            <a:r>
              <a:rPr lang="en-US" b="1"/>
              <a:t>Key purpose is to increase happiness or utility</a:t>
            </a:r>
            <a:endParaRPr/>
          </a:p>
          <a:p>
            <a:pPr marL="914400" lvl="1" indent="-457200" algn="l" rtl="0">
              <a:lnSpc>
                <a:spcPct val="150000"/>
              </a:lnSpc>
              <a:spcBef>
                <a:spcPts val="0"/>
              </a:spcBef>
              <a:spcAft>
                <a:spcPts val="0"/>
              </a:spcAft>
              <a:buClr>
                <a:schemeClr val="hlink"/>
              </a:buClr>
              <a:buSzPts val="2400"/>
              <a:buFont typeface="Noto Sans Symbols"/>
              <a:buChar char="■"/>
            </a:pPr>
            <a:r>
              <a:rPr lang="en-US"/>
              <a:t>A person’s </a:t>
            </a:r>
            <a:r>
              <a:rPr lang="en-US" b="1"/>
              <a:t>utility</a:t>
            </a:r>
            <a:r>
              <a:rPr lang="en-US"/>
              <a:t> is what satisfies a person’s needs and values</a:t>
            </a:r>
            <a:endParaRPr/>
          </a:p>
          <a:p>
            <a:pPr marL="914400" lvl="1" indent="-457200" algn="l" rtl="0">
              <a:lnSpc>
                <a:spcPct val="150000"/>
              </a:lnSpc>
              <a:spcBef>
                <a:spcPts val="0"/>
              </a:spcBef>
              <a:spcAft>
                <a:spcPts val="0"/>
              </a:spcAft>
              <a:buClr>
                <a:schemeClr val="hlink"/>
              </a:buClr>
              <a:buSzPts val="2400"/>
              <a:buFont typeface="Noto Sans Symbols"/>
              <a:buChar char="■"/>
            </a:pPr>
            <a:r>
              <a:rPr lang="en-US"/>
              <a:t>An </a:t>
            </a:r>
            <a:r>
              <a:rPr lang="en-US" b="1"/>
              <a:t>action</a:t>
            </a:r>
            <a:r>
              <a:rPr lang="en-US"/>
              <a:t> may decrease utility for some people and increase it for others.</a:t>
            </a:r>
            <a:endParaRPr/>
          </a:p>
          <a:p>
            <a:pPr marL="914400" lvl="1" indent="-457200" algn="l" rtl="0">
              <a:lnSpc>
                <a:spcPct val="150000"/>
              </a:lnSpc>
              <a:spcBef>
                <a:spcPts val="0"/>
              </a:spcBef>
              <a:spcAft>
                <a:spcPts val="0"/>
              </a:spcAft>
              <a:buClr>
                <a:schemeClr val="hlink"/>
              </a:buClr>
              <a:buSzPts val="2400"/>
              <a:buFont typeface="Noto Sans Symbols"/>
              <a:buChar char="■"/>
            </a:pPr>
            <a:r>
              <a:rPr lang="en-US"/>
              <a:t>Two types of </a:t>
            </a:r>
            <a:r>
              <a:rPr lang="en-US" b="1"/>
              <a:t>utilitarianism, act utilitarianism and rule utilitarianism</a:t>
            </a:r>
            <a:endParaRPr/>
          </a:p>
          <a:p>
            <a:pPr marL="914400" lvl="1" indent="-457200" algn="l" rtl="0">
              <a:lnSpc>
                <a:spcPct val="150000"/>
              </a:lnSpc>
              <a:spcBef>
                <a:spcPts val="0"/>
              </a:spcBef>
              <a:spcAft>
                <a:spcPts val="0"/>
              </a:spcAft>
              <a:buClr>
                <a:schemeClr val="hlink"/>
              </a:buClr>
              <a:buSzPts val="2400"/>
              <a:buFont typeface="Noto Sans Symbols"/>
              <a:buChar char="■"/>
            </a:pPr>
            <a:r>
              <a:rPr lang="en-US"/>
              <a:t>Pleasure or Happiness Is the Only Thing That Truly Has Intrinsic (Core) Value.</a:t>
            </a:r>
            <a:endParaRPr/>
          </a:p>
          <a:p>
            <a:pPr marL="228600" lvl="0" indent="-76200" algn="just" rtl="0">
              <a:lnSpc>
                <a:spcPct val="150000"/>
              </a:lnSpc>
              <a:spcBef>
                <a:spcPts val="1000"/>
              </a:spcBef>
              <a:spcAft>
                <a:spcPts val="0"/>
              </a:spcAft>
              <a:buClr>
                <a:schemeClr val="dk1"/>
              </a:buClr>
              <a:buSzPts val="2400"/>
              <a:buNone/>
            </a:pPr>
            <a:endParaRPr/>
          </a:p>
        </p:txBody>
      </p:sp>
      <p:sp>
        <p:nvSpPr>
          <p:cNvPr id="340" name="Google Shape;340;p31"/>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3600"/>
              <a:buFont typeface="Calibri"/>
              <a:buNone/>
            </a:pPr>
            <a:r>
              <a:rPr lang="en-US" sz="3600" b="1" i="1"/>
              <a:t>Consequentialist</a:t>
            </a:r>
            <a:r>
              <a:rPr lang="en-US" sz="3600" b="1"/>
              <a:t> </a:t>
            </a:r>
            <a:r>
              <a:rPr lang="en-US" sz="3600"/>
              <a:t>theory: </a:t>
            </a:r>
            <a:r>
              <a:rPr lang="en-US" sz="3600" b="1">
                <a:solidFill>
                  <a:srgbClr val="C00000"/>
                </a:solidFill>
              </a:rPr>
              <a:t>John Stewart Mill </a:t>
            </a:r>
            <a:r>
              <a:rPr lang="en-US" sz="3600"/>
              <a:t>guiding principles:</a:t>
            </a:r>
            <a:endParaRPr/>
          </a:p>
        </p:txBody>
      </p:sp>
      <p:sp>
        <p:nvSpPr>
          <p:cNvPr id="342" name="Google Shape;342;p31"/>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31</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3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2"/>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0" lvl="0" indent="0" algn="just" rtl="0">
              <a:lnSpc>
                <a:spcPct val="150000"/>
              </a:lnSpc>
              <a:spcBef>
                <a:spcPts val="0"/>
              </a:spcBef>
              <a:spcAft>
                <a:spcPts val="0"/>
              </a:spcAft>
              <a:buClr>
                <a:schemeClr val="dk1"/>
              </a:buClr>
              <a:buSzPts val="2400"/>
              <a:buNone/>
            </a:pPr>
            <a:r>
              <a:rPr lang="en-US" b="1"/>
              <a:t>Valuable theory: </a:t>
            </a:r>
            <a:r>
              <a:rPr lang="en-US"/>
              <a:t>Only thing that's valuable is </a:t>
            </a:r>
            <a:r>
              <a:rPr lang="en-US" b="1"/>
              <a:t>happiness and the absence of suffering</a:t>
            </a:r>
            <a:r>
              <a:rPr lang="en-US"/>
              <a:t>. </a:t>
            </a:r>
            <a:r>
              <a:rPr lang="en-US" sz="2400"/>
              <a:t>Everyone's Happiness Counts Equally.</a:t>
            </a:r>
            <a:endParaRPr sz="2400" b="1"/>
          </a:p>
          <a:p>
            <a:pPr marL="228600" lvl="0" indent="-228600" algn="just" rtl="0">
              <a:lnSpc>
                <a:spcPct val="150000"/>
              </a:lnSpc>
              <a:spcBef>
                <a:spcPts val="1000"/>
              </a:spcBef>
              <a:spcAft>
                <a:spcPts val="0"/>
              </a:spcAft>
              <a:buClr>
                <a:schemeClr val="dk1"/>
              </a:buClr>
              <a:buSzPts val="2400"/>
              <a:buChar char="•"/>
            </a:pPr>
            <a:r>
              <a:rPr lang="en-US" sz="2400" b="1"/>
              <a:t>Actions Are Right Insofar </a:t>
            </a:r>
            <a:r>
              <a:rPr lang="en-US" sz="2400"/>
              <a:t>(</a:t>
            </a:r>
            <a:r>
              <a:rPr lang="en-US"/>
              <a:t>to the extent that ) </a:t>
            </a:r>
            <a:r>
              <a:rPr lang="en-US" sz="2400"/>
              <a:t>as They Promote Happiness, </a:t>
            </a:r>
            <a:r>
              <a:rPr lang="en-US" sz="2400" b="1"/>
              <a:t>Wrong Insofar </a:t>
            </a:r>
            <a:r>
              <a:rPr lang="en-US" sz="2400"/>
              <a:t>as They Produce Unhappiness.</a:t>
            </a:r>
            <a:endParaRPr b="1"/>
          </a:p>
          <a:p>
            <a:pPr marL="228600" lvl="0" indent="-228600" algn="just" rtl="0">
              <a:lnSpc>
                <a:spcPct val="150000"/>
              </a:lnSpc>
              <a:spcBef>
                <a:spcPts val="1000"/>
              </a:spcBef>
              <a:spcAft>
                <a:spcPts val="0"/>
              </a:spcAft>
              <a:buClr>
                <a:schemeClr val="dk1"/>
              </a:buClr>
              <a:buSzPts val="2400"/>
              <a:buChar char="•"/>
            </a:pPr>
            <a:r>
              <a:rPr lang="en-US" b="1"/>
              <a:t>The theory of right action: </a:t>
            </a:r>
            <a:r>
              <a:rPr lang="en-US"/>
              <a:t>The right action is the one that maximizes and produces the most expected value.</a:t>
            </a:r>
            <a:endParaRPr/>
          </a:p>
          <a:p>
            <a:pPr marL="228600" lvl="0" indent="-228600" algn="just" rtl="0">
              <a:lnSpc>
                <a:spcPct val="150000"/>
              </a:lnSpc>
              <a:spcBef>
                <a:spcPts val="1000"/>
              </a:spcBef>
              <a:spcAft>
                <a:spcPts val="0"/>
              </a:spcAft>
              <a:buClr>
                <a:schemeClr val="dk1"/>
              </a:buClr>
              <a:buSzPts val="2400"/>
              <a:buChar char="•"/>
            </a:pPr>
            <a:r>
              <a:rPr lang="en-US"/>
              <a:t>If you put these two pieces together, you get utilitarianism</a:t>
            </a:r>
            <a:endParaRPr/>
          </a:p>
        </p:txBody>
      </p:sp>
      <p:sp>
        <p:nvSpPr>
          <p:cNvPr id="348" name="Google Shape;348;p32"/>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Utilitarianism: Valuable theory</a:t>
            </a:r>
            <a:endParaRPr/>
          </a:p>
        </p:txBody>
      </p:sp>
      <p:sp>
        <p:nvSpPr>
          <p:cNvPr id="350" name="Google Shape;350;p32"/>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32</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3"/>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400"/>
              <a:buFont typeface="Calibri"/>
              <a:buNone/>
            </a:pPr>
            <a:r>
              <a:rPr lang="en-US"/>
              <a:t>Example</a:t>
            </a:r>
            <a:endParaRPr/>
          </a:p>
        </p:txBody>
      </p:sp>
      <p:pic>
        <p:nvPicPr>
          <p:cNvPr id="360" name="Google Shape;360;p33"/>
          <p:cNvPicPr preferRelativeResize="0"/>
          <p:nvPr/>
        </p:nvPicPr>
        <p:blipFill rotWithShape="1">
          <a:blip r:embed="rId3">
            <a:alphaModFix/>
          </a:blip>
          <a:srcRect l="6666" t="24814" r="41665" b="23333"/>
          <a:stretch/>
        </p:blipFill>
        <p:spPr>
          <a:xfrm>
            <a:off x="66780" y="1658547"/>
            <a:ext cx="6029220" cy="3403592"/>
          </a:xfrm>
          <a:prstGeom prst="rect">
            <a:avLst/>
          </a:prstGeom>
          <a:noFill/>
          <a:ln>
            <a:noFill/>
          </a:ln>
        </p:spPr>
      </p:pic>
      <p:pic>
        <p:nvPicPr>
          <p:cNvPr id="361" name="Google Shape;361;p33"/>
          <p:cNvPicPr preferRelativeResize="0"/>
          <p:nvPr/>
        </p:nvPicPr>
        <p:blipFill rotWithShape="1">
          <a:blip r:embed="rId4">
            <a:alphaModFix/>
          </a:blip>
          <a:srcRect l="7500" t="25054" r="41666" b="22806"/>
          <a:stretch/>
        </p:blipFill>
        <p:spPr>
          <a:xfrm>
            <a:off x="6096000" y="1658547"/>
            <a:ext cx="5899183" cy="340359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34"/>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400"/>
              <a:buFont typeface="Calibri"/>
              <a:buNone/>
            </a:pPr>
            <a:r>
              <a:rPr lang="en-US"/>
              <a:t>Example</a:t>
            </a:r>
            <a:endParaRPr/>
          </a:p>
        </p:txBody>
      </p:sp>
      <p:pic>
        <p:nvPicPr>
          <p:cNvPr id="371" name="Google Shape;371;p34"/>
          <p:cNvPicPr preferRelativeResize="0"/>
          <p:nvPr/>
        </p:nvPicPr>
        <p:blipFill rotWithShape="1">
          <a:blip r:embed="rId3">
            <a:alphaModFix/>
          </a:blip>
          <a:srcRect l="7500" t="24814" r="40831" b="23333"/>
          <a:stretch/>
        </p:blipFill>
        <p:spPr>
          <a:xfrm>
            <a:off x="173564" y="1611185"/>
            <a:ext cx="6440256" cy="3635629"/>
          </a:xfrm>
          <a:prstGeom prst="rect">
            <a:avLst/>
          </a:prstGeom>
          <a:noFill/>
          <a:ln>
            <a:noFill/>
          </a:ln>
        </p:spPr>
      </p:pic>
      <p:sp>
        <p:nvSpPr>
          <p:cNvPr id="372" name="Google Shape;372;p34"/>
          <p:cNvSpPr txBox="1"/>
          <p:nvPr/>
        </p:nvSpPr>
        <p:spPr>
          <a:xfrm>
            <a:off x="6613820" y="1576451"/>
            <a:ext cx="5404616" cy="4102533"/>
          </a:xfrm>
          <a:prstGeom prst="rect">
            <a:avLst/>
          </a:prstGeom>
          <a:noFill/>
          <a:ln>
            <a:noFill/>
          </a:ln>
        </p:spPr>
        <p:txBody>
          <a:bodyPr spcFirstLastPara="1" wrap="square" lIns="91425" tIns="45700" rIns="91425" bIns="45700" anchor="t" anchorCtr="0">
            <a:spAutoFit/>
          </a:bodyPr>
          <a:lstStyle/>
          <a:p>
            <a:pPr marL="285750" marR="0" lvl="0" indent="-285750" algn="l" rtl="0">
              <a:lnSpc>
                <a:spcPct val="150000"/>
              </a:lnSpc>
              <a:spcBef>
                <a:spcPts val="0"/>
              </a:spcBef>
              <a:spcAft>
                <a:spcPts val="0"/>
              </a:spcAft>
              <a:buClr>
                <a:schemeClr val="dk1"/>
              </a:buClr>
              <a:buSzPts val="2200"/>
              <a:buFont typeface="Arial"/>
              <a:buChar char="•"/>
            </a:pPr>
            <a:r>
              <a:rPr lang="en-US" sz="2200" b="0" i="0" u="none" strike="noStrike" cap="none">
                <a:solidFill>
                  <a:schemeClr val="dk1"/>
                </a:solidFill>
                <a:latin typeface="Calibri"/>
                <a:ea typeface="Calibri"/>
                <a:cs typeface="Calibri"/>
                <a:sym typeface="Calibri"/>
              </a:rPr>
              <a:t>“We should </a:t>
            </a:r>
            <a:r>
              <a:rPr lang="en-US" sz="2200" b="1" i="0" u="none" strike="noStrike" cap="none">
                <a:solidFill>
                  <a:schemeClr val="dk1"/>
                </a:solidFill>
                <a:latin typeface="Calibri"/>
                <a:ea typeface="Calibri"/>
                <a:cs typeface="Calibri"/>
                <a:sym typeface="Calibri"/>
              </a:rPr>
              <a:t>act always </a:t>
            </a:r>
            <a:r>
              <a:rPr lang="en-US" sz="2200" b="0" i="0" u="none" strike="noStrike" cap="none">
                <a:solidFill>
                  <a:schemeClr val="dk1"/>
                </a:solidFill>
                <a:latin typeface="Calibri"/>
                <a:ea typeface="Calibri"/>
                <a:cs typeface="Calibri"/>
                <a:sym typeface="Calibri"/>
              </a:rPr>
              <a:t>so as to produce </a:t>
            </a:r>
            <a:r>
              <a:rPr lang="en-US" sz="2200" b="1" i="0" u="none" strike="noStrike" cap="none">
                <a:solidFill>
                  <a:schemeClr val="dk1"/>
                </a:solidFill>
                <a:latin typeface="Calibri"/>
                <a:ea typeface="Calibri"/>
                <a:cs typeface="Calibri"/>
                <a:sym typeface="Calibri"/>
              </a:rPr>
              <a:t>the greatest good </a:t>
            </a:r>
            <a:r>
              <a:rPr lang="en-US" sz="2200" b="0" i="0" u="none" strike="noStrike" cap="none">
                <a:solidFill>
                  <a:schemeClr val="dk1"/>
                </a:solidFill>
                <a:latin typeface="Calibri"/>
                <a:ea typeface="Calibri"/>
                <a:cs typeface="Calibri"/>
                <a:sym typeface="Calibri"/>
              </a:rPr>
              <a:t>for the </a:t>
            </a:r>
            <a:r>
              <a:rPr lang="en-US" sz="2200" b="1" i="0" u="none" strike="noStrike" cap="none">
                <a:solidFill>
                  <a:schemeClr val="dk1"/>
                </a:solidFill>
                <a:latin typeface="Calibri"/>
                <a:ea typeface="Calibri"/>
                <a:cs typeface="Calibri"/>
                <a:sym typeface="Calibri"/>
              </a:rPr>
              <a:t>greatest number</a:t>
            </a:r>
            <a:r>
              <a:rPr lang="en-US" sz="2200" b="0" i="0" u="none" strike="noStrike" cap="none">
                <a:solidFill>
                  <a:schemeClr val="dk1"/>
                </a:solidFill>
                <a:latin typeface="Calibri"/>
                <a:ea typeface="Calibri"/>
                <a:cs typeface="Calibri"/>
                <a:sym typeface="Calibri"/>
              </a:rPr>
              <a:t>.”- principle of utility.</a:t>
            </a:r>
            <a:endParaRPr sz="1400" b="0" i="0" u="none" strike="noStrike" cap="none">
              <a:solidFill>
                <a:srgbClr val="000000"/>
              </a:solidFill>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2200"/>
              <a:buFont typeface="Arial"/>
              <a:buChar char="•"/>
            </a:pPr>
            <a:r>
              <a:rPr lang="en-US" sz="2200" b="0" i="0" u="none" strike="noStrike" cap="none">
                <a:solidFill>
                  <a:schemeClr val="dk1"/>
                </a:solidFill>
                <a:latin typeface="Calibri"/>
                <a:ea typeface="Calibri"/>
                <a:cs typeface="Calibri"/>
                <a:sym typeface="Calibri"/>
              </a:rPr>
              <a:t>Why? Because saving the five lives provides more happiness than saving just one life.</a:t>
            </a:r>
            <a:endParaRPr sz="1400" b="0" i="0" u="none" strike="noStrike" cap="none">
              <a:solidFill>
                <a:srgbClr val="000000"/>
              </a:solidFill>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2200"/>
              <a:buFont typeface="Arial"/>
              <a:buChar char="•"/>
            </a:pPr>
            <a:r>
              <a:rPr lang="en-US" sz="2200" b="0" i="0" u="none" strike="noStrike" cap="none">
                <a:solidFill>
                  <a:schemeClr val="dk1"/>
                </a:solidFill>
                <a:latin typeface="Calibri"/>
                <a:ea typeface="Calibri"/>
                <a:cs typeface="Calibri"/>
                <a:sym typeface="Calibri"/>
              </a:rPr>
              <a:t>It's important to notice that we accept the utilitarian claim that </a:t>
            </a:r>
            <a:r>
              <a:rPr lang="en-US" sz="2200" b="1" i="0" u="none" strike="noStrike" cap="none">
                <a:solidFill>
                  <a:schemeClr val="dk1"/>
                </a:solidFill>
                <a:latin typeface="Calibri"/>
                <a:ea typeface="Calibri"/>
                <a:cs typeface="Calibri"/>
                <a:sym typeface="Calibri"/>
              </a:rPr>
              <a:t>the right action is the one that makes the most value</a:t>
            </a:r>
            <a:r>
              <a:rPr lang="en-US" sz="2200" b="0" i="0" u="none" strike="noStrike" cap="none">
                <a:solidFill>
                  <a:schemeClr val="dk1"/>
                </a:solidFill>
                <a:latin typeface="Calibri"/>
                <a:ea typeface="Calibri"/>
                <a:cs typeface="Calibri"/>
                <a:sym typeface="Calibri"/>
              </a:rPr>
              <a:t>.</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5"/>
          <p:cNvSpPr txBox="1">
            <a:spLocks noGrp="1"/>
          </p:cNvSpPr>
          <p:nvPr>
            <p:ph type="body" idx="1"/>
          </p:nvPr>
        </p:nvSpPr>
        <p:spPr>
          <a:xfrm>
            <a:off x="178205" y="1727383"/>
            <a:ext cx="11721352" cy="5229471"/>
          </a:xfrm>
          <a:prstGeom prst="rect">
            <a:avLst/>
          </a:prstGeom>
          <a:noFill/>
          <a:ln>
            <a:noFill/>
          </a:ln>
        </p:spPr>
        <p:txBody>
          <a:bodyPr spcFirstLastPara="1" wrap="square" lIns="91425" tIns="45700" rIns="91425" bIns="45700" anchor="t" anchorCtr="0">
            <a:normAutofit/>
          </a:bodyPr>
          <a:lstStyle/>
          <a:p>
            <a:pPr marL="0" lvl="0" indent="0" algn="just" rtl="0">
              <a:lnSpc>
                <a:spcPct val="150000"/>
              </a:lnSpc>
              <a:spcBef>
                <a:spcPts val="0"/>
              </a:spcBef>
              <a:spcAft>
                <a:spcPts val="0"/>
              </a:spcAft>
              <a:buClr>
                <a:schemeClr val="dk1"/>
              </a:buClr>
              <a:buSzPts val="2200"/>
              <a:buNone/>
            </a:pPr>
            <a:r>
              <a:rPr lang="en-US" sz="2200"/>
              <a:t>Considers the </a:t>
            </a:r>
            <a:r>
              <a:rPr lang="en-US" sz="2200" b="1"/>
              <a:t>Consequences of individual Acts or Actions (</a:t>
            </a:r>
            <a:r>
              <a:rPr lang="en-US" sz="2200" b="1" u="sng"/>
              <a:t>Act Utilitarianism</a:t>
            </a:r>
            <a:r>
              <a:rPr lang="en-US" sz="2200" b="1"/>
              <a:t>)</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 </a:t>
            </a:r>
            <a:r>
              <a:rPr lang="en-US" sz="2200" i="1"/>
              <a:t>In any given situation, you should choose the action that produces the greatest good for the greatest number</a:t>
            </a:r>
            <a:r>
              <a:rPr lang="en-US" sz="2200"/>
              <a:t>”. </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An act is right if it tends to </a:t>
            </a:r>
            <a:r>
              <a:rPr lang="en-US" sz="2200" b="1"/>
              <a:t>increase aggregate utility. </a:t>
            </a:r>
            <a:r>
              <a:rPr lang="en-US" sz="2200"/>
              <a:t>An act is wrong if it tends to decrease aggregate utility. </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i="1"/>
              <a:t>A person performs the acts that benefit the most people, regardless of personal feelings or the societal constraints such as laws</a:t>
            </a:r>
            <a:r>
              <a:rPr lang="en-US" sz="2200"/>
              <a:t>. </a:t>
            </a:r>
            <a:endParaRPr/>
          </a:p>
          <a:p>
            <a:pPr marL="0" lvl="0" indent="0" algn="just" rtl="0">
              <a:lnSpc>
                <a:spcPct val="150000"/>
              </a:lnSpc>
              <a:spcBef>
                <a:spcPts val="1000"/>
              </a:spcBef>
              <a:spcAft>
                <a:spcPts val="0"/>
              </a:spcAft>
              <a:buClr>
                <a:schemeClr val="dk1"/>
              </a:buClr>
              <a:buSzPts val="2400"/>
              <a:buNone/>
            </a:pPr>
            <a:endParaRPr/>
          </a:p>
        </p:txBody>
      </p:sp>
      <p:sp>
        <p:nvSpPr>
          <p:cNvPr id="378" name="Google Shape;378;p35"/>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Utilitarianism: Act version </a:t>
            </a:r>
            <a:endParaRPr/>
          </a:p>
        </p:txBody>
      </p:sp>
      <p:sp>
        <p:nvSpPr>
          <p:cNvPr id="380" name="Google Shape;380;p35"/>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35</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6"/>
          <p:cNvSpPr txBox="1">
            <a:spLocks noGrp="1"/>
          </p:cNvSpPr>
          <p:nvPr>
            <p:ph type="body" idx="1"/>
          </p:nvPr>
        </p:nvSpPr>
        <p:spPr>
          <a:xfrm>
            <a:off x="-345989" y="1727383"/>
            <a:ext cx="12430897" cy="4492441"/>
          </a:xfrm>
          <a:prstGeom prst="rect">
            <a:avLst/>
          </a:prstGeom>
          <a:noFill/>
          <a:ln>
            <a:noFill/>
          </a:ln>
        </p:spPr>
        <p:txBody>
          <a:bodyPr spcFirstLastPara="1" wrap="square" lIns="91425" tIns="45700" rIns="91425" bIns="45700" anchor="t" anchorCtr="0">
            <a:normAutofit/>
          </a:bodyPr>
          <a:lstStyle/>
          <a:p>
            <a:pPr marL="914400" lvl="1" indent="-457200" algn="l" rtl="0">
              <a:lnSpc>
                <a:spcPct val="150000"/>
              </a:lnSpc>
              <a:spcBef>
                <a:spcPts val="0"/>
              </a:spcBef>
              <a:spcAft>
                <a:spcPts val="0"/>
              </a:spcAft>
              <a:buClr>
                <a:schemeClr val="hlink"/>
              </a:buClr>
              <a:buSzPts val="2200"/>
              <a:buFont typeface="Noto Sans Symbols"/>
              <a:buChar char="■"/>
            </a:pPr>
            <a:r>
              <a:rPr lang="en-US" sz="2200" b="1"/>
              <a:t>Sometimes, the act that will produce greatest good for greatest number can seem just wrong. </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b="1"/>
              <a:t>Who</a:t>
            </a:r>
            <a:r>
              <a:rPr lang="en-US" sz="2200"/>
              <a:t> determines </a:t>
            </a:r>
            <a:r>
              <a:rPr lang="en-US" sz="2200" b="1"/>
              <a:t>what</a:t>
            </a:r>
            <a:r>
              <a:rPr lang="en-US" sz="2200"/>
              <a:t> increases the happiness (utility)  of people affected by an </a:t>
            </a:r>
            <a:r>
              <a:rPr lang="en-US" sz="2200" b="1"/>
              <a:t>action</a:t>
            </a:r>
            <a:r>
              <a:rPr lang="en-US" sz="2200"/>
              <a:t> – the decision maker[s] or the people affected?</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How do </a:t>
            </a:r>
            <a:r>
              <a:rPr lang="en-US" sz="2200" b="1"/>
              <a:t>we</a:t>
            </a:r>
            <a:r>
              <a:rPr lang="en-US" sz="2200"/>
              <a:t> know what </a:t>
            </a:r>
            <a:r>
              <a:rPr lang="en-US" sz="2200" b="1"/>
              <a:t>they</a:t>
            </a:r>
            <a:r>
              <a:rPr lang="en-US" sz="2200"/>
              <a:t> would choose?</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Should some people's utility carry </a:t>
            </a:r>
            <a:r>
              <a:rPr lang="en-US" sz="2200" b="1"/>
              <a:t>more</a:t>
            </a:r>
            <a:r>
              <a:rPr lang="en-US" sz="2200"/>
              <a:t> weight than others?</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Should a thief's gain of utility be </a:t>
            </a:r>
            <a:r>
              <a:rPr lang="en-US" sz="2200" b="1"/>
              <a:t>equal</a:t>
            </a:r>
            <a:r>
              <a:rPr lang="en-US" sz="2200"/>
              <a:t> to the victim's loss of utility?</a:t>
            </a:r>
            <a:endParaRPr/>
          </a:p>
          <a:p>
            <a:pPr marL="228600" lvl="0" indent="-76200" algn="just" rtl="0">
              <a:lnSpc>
                <a:spcPct val="150000"/>
              </a:lnSpc>
              <a:spcBef>
                <a:spcPts val="1000"/>
              </a:spcBef>
              <a:spcAft>
                <a:spcPts val="0"/>
              </a:spcAft>
              <a:buClr>
                <a:schemeClr val="dk1"/>
              </a:buClr>
              <a:buSzPts val="2400"/>
              <a:buNone/>
            </a:pPr>
            <a:endParaRPr/>
          </a:p>
        </p:txBody>
      </p:sp>
      <p:sp>
        <p:nvSpPr>
          <p:cNvPr id="386" name="Google Shape;386;p36"/>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b="1"/>
              <a:t>Problems</a:t>
            </a:r>
            <a:r>
              <a:rPr lang="en-US"/>
              <a:t> with </a:t>
            </a:r>
            <a:r>
              <a:rPr lang="en-US" b="1"/>
              <a:t>Act utilitarianism</a:t>
            </a:r>
            <a:endParaRPr/>
          </a:p>
        </p:txBody>
      </p:sp>
      <p:sp>
        <p:nvSpPr>
          <p:cNvPr id="388" name="Google Shape;388;p36"/>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36</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8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8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7"/>
          <p:cNvSpPr txBox="1">
            <a:spLocks noGrp="1"/>
          </p:cNvSpPr>
          <p:nvPr>
            <p:ph type="body" idx="1"/>
          </p:nvPr>
        </p:nvSpPr>
        <p:spPr>
          <a:xfrm>
            <a:off x="-284205" y="1727382"/>
            <a:ext cx="8558185" cy="4492441"/>
          </a:xfrm>
          <a:prstGeom prst="rect">
            <a:avLst/>
          </a:prstGeom>
          <a:noFill/>
          <a:ln>
            <a:noFill/>
          </a:ln>
        </p:spPr>
        <p:txBody>
          <a:bodyPr spcFirstLastPara="1" wrap="square" lIns="91425" tIns="45700" rIns="91425" bIns="45700" anchor="t" anchorCtr="0">
            <a:normAutofit/>
          </a:bodyPr>
          <a:lstStyle/>
          <a:p>
            <a:pPr marL="914400" lvl="1" indent="-457200" algn="l" rtl="0">
              <a:lnSpc>
                <a:spcPct val="150000"/>
              </a:lnSpc>
              <a:spcBef>
                <a:spcPts val="0"/>
              </a:spcBef>
              <a:spcAft>
                <a:spcPts val="0"/>
              </a:spcAft>
              <a:buClr>
                <a:schemeClr val="hlink"/>
              </a:buClr>
              <a:buSzPts val="2200"/>
              <a:buFont typeface="Noto Sans Symbols"/>
              <a:buChar char="■"/>
            </a:pPr>
            <a:r>
              <a:rPr lang="en-US" sz="2200" b="1"/>
              <a:t>A fundamental (and ethical ) objection is that it does not recognize or respect individual rights. It has no absolute prohibitions.</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Would you </a:t>
            </a:r>
            <a:r>
              <a:rPr lang="en-US" sz="2200" b="1"/>
              <a:t>kill</a:t>
            </a:r>
            <a:r>
              <a:rPr lang="en-US" sz="2200"/>
              <a:t> one innocent person to distribute their organs to several people who will die without an organ transplant?</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Should you steal  the property of  a rich person and distribute amongst poorer people?</a:t>
            </a:r>
            <a:endParaRPr/>
          </a:p>
        </p:txBody>
      </p:sp>
      <p:sp>
        <p:nvSpPr>
          <p:cNvPr id="395" name="Google Shape;395;p37"/>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b="1"/>
              <a:t>Problems</a:t>
            </a:r>
            <a:r>
              <a:rPr lang="en-US"/>
              <a:t> with </a:t>
            </a:r>
            <a:r>
              <a:rPr lang="en-US" b="1"/>
              <a:t>Act utilitarianism</a:t>
            </a:r>
            <a:endParaRPr/>
          </a:p>
        </p:txBody>
      </p:sp>
      <p:sp>
        <p:nvSpPr>
          <p:cNvPr id="397" name="Google Shape;397;p37"/>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37</a:t>
            </a:fld>
            <a:endParaRPr/>
          </a:p>
        </p:txBody>
      </p:sp>
      <p:pic>
        <p:nvPicPr>
          <p:cNvPr id="398" name="Google Shape;398;p37" descr="Robin hood cartoon Stock Vector Image &amp; Art - Alamy"/>
          <p:cNvPicPr preferRelativeResize="0"/>
          <p:nvPr/>
        </p:nvPicPr>
        <p:blipFill rotWithShape="1">
          <a:blip r:embed="rId3">
            <a:alphaModFix/>
          </a:blip>
          <a:srcRect/>
          <a:stretch/>
        </p:blipFill>
        <p:spPr>
          <a:xfrm>
            <a:off x="8362243" y="1920966"/>
            <a:ext cx="3027639" cy="410527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9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8"/>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0" lvl="0" indent="0" algn="just" rtl="0">
              <a:lnSpc>
                <a:spcPct val="150000"/>
              </a:lnSpc>
              <a:spcBef>
                <a:spcPts val="0"/>
              </a:spcBef>
              <a:spcAft>
                <a:spcPts val="0"/>
              </a:spcAft>
              <a:buClr>
                <a:schemeClr val="dk1"/>
              </a:buClr>
              <a:buSzPts val="2400"/>
              <a:buNone/>
            </a:pPr>
            <a:r>
              <a:rPr lang="en-US" u="sng"/>
              <a:t>Rule utilitarianism </a:t>
            </a:r>
            <a:r>
              <a:rPr lang="en-US"/>
              <a:t>a variant form of utilitarianism</a:t>
            </a:r>
            <a:endParaRPr/>
          </a:p>
          <a:p>
            <a:pPr marL="628650" lvl="1" indent="-400050" algn="l" rtl="0">
              <a:lnSpc>
                <a:spcPct val="150000"/>
              </a:lnSpc>
              <a:spcBef>
                <a:spcPts val="0"/>
              </a:spcBef>
              <a:spcAft>
                <a:spcPts val="0"/>
              </a:spcAft>
              <a:buClr>
                <a:schemeClr val="hlink"/>
              </a:buClr>
              <a:buSzPts val="2400"/>
              <a:buFont typeface="Noto Sans Symbols"/>
              <a:buChar char="■"/>
            </a:pPr>
            <a:r>
              <a:rPr lang="en-US"/>
              <a:t>Applies utility principle not to individual actions but to general ethical rules.</a:t>
            </a:r>
            <a:endParaRPr/>
          </a:p>
          <a:p>
            <a:pPr marL="228600" lvl="0" indent="-228600" algn="just" rtl="0">
              <a:lnSpc>
                <a:spcPct val="150000"/>
              </a:lnSpc>
              <a:spcBef>
                <a:spcPts val="1000"/>
              </a:spcBef>
              <a:spcAft>
                <a:spcPts val="0"/>
              </a:spcAft>
              <a:buClr>
                <a:srgbClr val="FF0000"/>
              </a:buClr>
              <a:buSzPts val="2400"/>
              <a:buChar char="•"/>
            </a:pPr>
            <a:r>
              <a:rPr lang="en-US">
                <a:solidFill>
                  <a:srgbClr val="FF0000"/>
                </a:solidFill>
              </a:rPr>
              <a:t>This theory says that we ought to live by rules that, in general, are likely to lead to the greatest good for the greatest number. </a:t>
            </a:r>
            <a:endParaRPr/>
          </a:p>
          <a:p>
            <a:pPr marL="228600" lvl="0" indent="-228600" algn="just" rtl="0">
              <a:lnSpc>
                <a:spcPct val="150000"/>
              </a:lnSpc>
              <a:spcBef>
                <a:spcPts val="1000"/>
              </a:spcBef>
              <a:spcAft>
                <a:spcPts val="0"/>
              </a:spcAft>
              <a:buClr>
                <a:schemeClr val="dk1"/>
              </a:buClr>
              <a:buSzPts val="2400"/>
              <a:buChar char="•"/>
            </a:pPr>
            <a:r>
              <a:rPr lang="en-US"/>
              <a:t>Rule utilitarian's want us to think long-term, and on a larger scale</a:t>
            </a:r>
            <a:endParaRPr/>
          </a:p>
          <a:p>
            <a:pPr marL="628650" lvl="1" indent="-400050" algn="l" rtl="0">
              <a:lnSpc>
                <a:spcPct val="150000"/>
              </a:lnSpc>
              <a:spcBef>
                <a:spcPts val="0"/>
              </a:spcBef>
              <a:spcAft>
                <a:spcPts val="0"/>
              </a:spcAft>
              <a:buClr>
                <a:schemeClr val="hlink"/>
              </a:buClr>
              <a:buSzPts val="2400"/>
              <a:buFont typeface="Noto Sans Symbols"/>
              <a:buChar char="■"/>
            </a:pPr>
            <a:r>
              <a:rPr lang="en-US"/>
              <a:t>A rule utilitarian might argue that the general rule “</a:t>
            </a:r>
            <a:r>
              <a:rPr lang="en-US" b="1"/>
              <a:t>Do not kill</a:t>
            </a:r>
            <a:r>
              <a:rPr lang="en-US"/>
              <a:t>”  will increase total utility.</a:t>
            </a:r>
            <a:endParaRPr/>
          </a:p>
        </p:txBody>
      </p:sp>
      <p:sp>
        <p:nvSpPr>
          <p:cNvPr id="405" name="Google Shape;405;p38"/>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sz="4400"/>
              <a:t>Utilitarianism – Rule version</a:t>
            </a:r>
            <a:endParaRPr/>
          </a:p>
        </p:txBody>
      </p:sp>
      <p:sp>
        <p:nvSpPr>
          <p:cNvPr id="407" name="Google Shape;407;p38"/>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38</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0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39"/>
          <p:cNvSpPr txBox="1">
            <a:spLocks noGrp="1"/>
          </p:cNvSpPr>
          <p:nvPr>
            <p:ph type="body" idx="1"/>
          </p:nvPr>
        </p:nvSpPr>
        <p:spPr>
          <a:xfrm>
            <a:off x="-164696" y="1715502"/>
            <a:ext cx="11175595" cy="4492441"/>
          </a:xfrm>
          <a:prstGeom prst="rect">
            <a:avLst/>
          </a:prstGeom>
          <a:noFill/>
          <a:ln>
            <a:noFill/>
          </a:ln>
        </p:spPr>
        <p:txBody>
          <a:bodyPr spcFirstLastPara="1" wrap="square" lIns="91425" tIns="45700" rIns="91425" bIns="45700" anchor="t" anchorCtr="0">
            <a:normAutofit/>
          </a:bodyPr>
          <a:lstStyle/>
          <a:p>
            <a:pPr marL="914400" lvl="1" indent="-457200" algn="just" rtl="0">
              <a:lnSpc>
                <a:spcPct val="150000"/>
              </a:lnSpc>
              <a:spcBef>
                <a:spcPts val="0"/>
              </a:spcBef>
              <a:spcAft>
                <a:spcPts val="0"/>
              </a:spcAft>
              <a:buClr>
                <a:schemeClr val="hlink"/>
              </a:buClr>
              <a:buSzPts val="2200"/>
              <a:buFont typeface="Noto Sans Symbols"/>
              <a:buChar char="■"/>
            </a:pPr>
            <a:r>
              <a:rPr lang="en-US" sz="2200"/>
              <a:t>Does not use </a:t>
            </a:r>
            <a:r>
              <a:rPr lang="en-US" sz="2200" b="1"/>
              <a:t>utility</a:t>
            </a:r>
            <a:r>
              <a:rPr lang="en-US" sz="2200"/>
              <a:t> as its way of evaluating actions</a:t>
            </a:r>
            <a:endParaRPr/>
          </a:p>
          <a:p>
            <a:pPr marL="914400" lvl="1" indent="-457200" algn="just" rtl="0">
              <a:lnSpc>
                <a:spcPct val="150000"/>
              </a:lnSpc>
              <a:spcBef>
                <a:spcPts val="0"/>
              </a:spcBef>
              <a:spcAft>
                <a:spcPts val="0"/>
              </a:spcAft>
              <a:buClr>
                <a:schemeClr val="hlink"/>
              </a:buClr>
              <a:buSzPts val="2200"/>
              <a:buFont typeface="Noto Sans Symbols"/>
              <a:buChar char="■"/>
            </a:pPr>
            <a:r>
              <a:rPr lang="en-US" sz="2200"/>
              <a:t>If utility demands it, so should utilitarianism, but Rule Utilitarianism does not. </a:t>
            </a:r>
            <a:endParaRPr/>
          </a:p>
          <a:p>
            <a:pPr marL="914400" lvl="1" indent="-457200" algn="just" rtl="0">
              <a:lnSpc>
                <a:spcPct val="150000"/>
              </a:lnSpc>
              <a:spcBef>
                <a:spcPts val="0"/>
              </a:spcBef>
              <a:spcAft>
                <a:spcPts val="0"/>
              </a:spcAft>
              <a:buClr>
                <a:schemeClr val="hlink"/>
              </a:buClr>
              <a:buSzPts val="2200"/>
              <a:buFont typeface="Noto Sans Symbols"/>
              <a:buChar char="■"/>
            </a:pPr>
            <a:r>
              <a:rPr lang="en-US" sz="2200" b="1"/>
              <a:t>Recognizing</a:t>
            </a:r>
            <a:r>
              <a:rPr lang="en-US" sz="2200"/>
              <a:t> that widespread lying, killing and stealing decrease the security and happiness (utility) of all,  a rule utilitarian  can </a:t>
            </a:r>
            <a:r>
              <a:rPr lang="en-US" sz="2200" b="1"/>
              <a:t>devise rules against</a:t>
            </a:r>
            <a:r>
              <a:rPr lang="en-US" sz="2200"/>
              <a:t> these </a:t>
            </a:r>
            <a:r>
              <a:rPr lang="en-US" sz="2200" b="1"/>
              <a:t>acts</a:t>
            </a:r>
            <a:r>
              <a:rPr lang="en-US" sz="2200"/>
              <a:t>. </a:t>
            </a:r>
            <a:endParaRPr/>
          </a:p>
        </p:txBody>
      </p:sp>
      <p:sp>
        <p:nvSpPr>
          <p:cNvPr id="414" name="Google Shape;414;p39"/>
          <p:cNvSpPr txBox="1">
            <a:spLocks noGrp="1"/>
          </p:cNvSpPr>
          <p:nvPr>
            <p:ph type="title"/>
          </p:nvPr>
        </p:nvSpPr>
        <p:spPr>
          <a:xfrm>
            <a:off x="178205" y="357815"/>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sz="4400"/>
              <a:t>Problems with Rule utilitarianism</a:t>
            </a:r>
            <a:endParaRPr/>
          </a:p>
        </p:txBody>
      </p:sp>
      <p:sp>
        <p:nvSpPr>
          <p:cNvPr id="416" name="Google Shape;416;p39"/>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39</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1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4"/>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914400" lvl="1" indent="-457200" algn="just" rtl="0">
              <a:lnSpc>
                <a:spcPct val="150000"/>
              </a:lnSpc>
              <a:spcBef>
                <a:spcPts val="0"/>
              </a:spcBef>
              <a:spcAft>
                <a:spcPts val="0"/>
              </a:spcAft>
              <a:buClr>
                <a:schemeClr val="hlink"/>
              </a:buClr>
              <a:buSzPts val="2400"/>
              <a:buFont typeface="Noto Sans Symbols"/>
              <a:buChar char="■"/>
            </a:pPr>
            <a:r>
              <a:rPr lang="en-US" sz="2400"/>
              <a:t>Should you download Movies / Music from Unauthorized Websites?</a:t>
            </a:r>
            <a:endParaRPr/>
          </a:p>
          <a:p>
            <a:pPr marL="914400" lvl="1" indent="-457200" algn="just" rtl="0">
              <a:lnSpc>
                <a:spcPct val="150000"/>
              </a:lnSpc>
              <a:spcBef>
                <a:spcPts val="0"/>
              </a:spcBef>
              <a:spcAft>
                <a:spcPts val="0"/>
              </a:spcAft>
              <a:buClr>
                <a:schemeClr val="hlink"/>
              </a:buClr>
              <a:buSzPts val="2400"/>
              <a:buFont typeface="Noto Sans Symbols"/>
              <a:buChar char="■"/>
            </a:pPr>
            <a:r>
              <a:rPr lang="en-US" sz="2400"/>
              <a:t>Is taking on the Mobile Phone while Driving on Highway ok?</a:t>
            </a:r>
            <a:endParaRPr/>
          </a:p>
          <a:p>
            <a:pPr marL="914400" lvl="1" indent="-457200" algn="just" rtl="0">
              <a:lnSpc>
                <a:spcPct val="150000"/>
              </a:lnSpc>
              <a:spcBef>
                <a:spcPts val="0"/>
              </a:spcBef>
              <a:spcAft>
                <a:spcPts val="0"/>
              </a:spcAft>
              <a:buClr>
                <a:schemeClr val="hlink"/>
              </a:buClr>
              <a:buSzPts val="2400"/>
              <a:buFont typeface="Noto Sans Symbols"/>
              <a:buChar char="■"/>
            </a:pPr>
            <a:r>
              <a:rPr lang="en-US" sz="2400"/>
              <a:t>Should you hire Foreign Programmers who work at Low Salaries?</a:t>
            </a:r>
            <a:endParaRPr/>
          </a:p>
          <a:p>
            <a:pPr marL="914400" lvl="1" indent="-457200" algn="just" rtl="0">
              <a:lnSpc>
                <a:spcPct val="150000"/>
              </a:lnSpc>
              <a:spcBef>
                <a:spcPts val="0"/>
              </a:spcBef>
              <a:spcAft>
                <a:spcPts val="0"/>
              </a:spcAft>
              <a:buClr>
                <a:schemeClr val="hlink"/>
              </a:buClr>
              <a:buSzPts val="2400"/>
              <a:buFont typeface="Noto Sans Symbols"/>
              <a:buChar char="■"/>
            </a:pPr>
            <a:r>
              <a:rPr lang="en-US" sz="2400"/>
              <a:t>Should you fire Employee who criticizes your business in Social Media?</a:t>
            </a:r>
            <a:endParaRPr/>
          </a:p>
          <a:p>
            <a:pPr marL="914400" lvl="1" indent="-457200" algn="just" rtl="0">
              <a:lnSpc>
                <a:spcPct val="150000"/>
              </a:lnSpc>
              <a:spcBef>
                <a:spcPts val="0"/>
              </a:spcBef>
              <a:spcAft>
                <a:spcPts val="0"/>
              </a:spcAft>
              <a:buClr>
                <a:schemeClr val="hlink"/>
              </a:buClr>
              <a:buSzPts val="2400"/>
              <a:buFont typeface="Noto Sans Symbols"/>
              <a:buChar char="■"/>
            </a:pPr>
            <a:r>
              <a:rPr lang="en-US" sz="2400"/>
              <a:t>Should you attempt to prosecute employee who whistle-blows by releasing data to press?</a:t>
            </a:r>
            <a:endParaRPr/>
          </a:p>
          <a:p>
            <a:pPr marL="228600" lvl="0" indent="-76200" algn="just" rtl="0">
              <a:lnSpc>
                <a:spcPct val="150000"/>
              </a:lnSpc>
              <a:spcBef>
                <a:spcPts val="1000"/>
              </a:spcBef>
              <a:spcAft>
                <a:spcPts val="0"/>
              </a:spcAft>
              <a:buClr>
                <a:schemeClr val="dk1"/>
              </a:buClr>
              <a:buSzPts val="2400"/>
              <a:buNone/>
            </a:pPr>
            <a:endParaRPr/>
          </a:p>
        </p:txBody>
      </p:sp>
      <p:sp>
        <p:nvSpPr>
          <p:cNvPr id="99" name="Google Shape;99;p4"/>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New Technology – and Ethics</a:t>
            </a:r>
            <a:endParaRPr/>
          </a:p>
        </p:txBody>
      </p:sp>
      <p:sp>
        <p:nvSpPr>
          <p:cNvPr id="101" name="Google Shape;101;p4"/>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4</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40"/>
          <p:cNvSpPr txBox="1">
            <a:spLocks noGrp="1"/>
          </p:cNvSpPr>
          <p:nvPr>
            <p:ph type="body" idx="1"/>
          </p:nvPr>
        </p:nvSpPr>
        <p:spPr>
          <a:xfrm>
            <a:off x="-88012" y="1751065"/>
            <a:ext cx="9491574" cy="4492441"/>
          </a:xfrm>
          <a:prstGeom prst="rect">
            <a:avLst/>
          </a:prstGeom>
          <a:noFill/>
          <a:ln>
            <a:noFill/>
          </a:ln>
        </p:spPr>
        <p:txBody>
          <a:bodyPr spcFirstLastPara="1" wrap="square" lIns="91425" tIns="45700" rIns="91425" bIns="45700" anchor="t" anchorCtr="0">
            <a:normAutofit/>
          </a:bodyPr>
          <a:lstStyle/>
          <a:p>
            <a:pPr marL="914400" lvl="1" indent="-457200" algn="l" rtl="0">
              <a:lnSpc>
                <a:spcPct val="150000"/>
              </a:lnSpc>
              <a:spcBef>
                <a:spcPts val="0"/>
              </a:spcBef>
              <a:spcAft>
                <a:spcPts val="0"/>
              </a:spcAft>
              <a:buClr>
                <a:schemeClr val="hlink"/>
              </a:buClr>
              <a:buSzPts val="2200"/>
              <a:buFont typeface="Noto Sans Symbols"/>
              <a:buChar char="■"/>
            </a:pPr>
            <a:r>
              <a:rPr lang="en-US" sz="2200"/>
              <a:t>Established by society and given the highest priority. </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Considered to be ethically valid since a large population endorses them.</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b="1"/>
              <a:t>John Locke (1632 –  1704) </a:t>
            </a:r>
            <a:r>
              <a:rPr lang="en-US" sz="2200"/>
              <a:t>English philosopher and physician, was one of the primary supporters of this system.</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Focused on  three major topics:</a:t>
            </a:r>
            <a:endParaRPr/>
          </a:p>
          <a:p>
            <a:pPr marL="1143000" lvl="2" indent="-228600" algn="l" rtl="0">
              <a:lnSpc>
                <a:spcPct val="150000"/>
              </a:lnSpc>
              <a:spcBef>
                <a:spcPts val="500"/>
              </a:spcBef>
              <a:spcAft>
                <a:spcPts val="0"/>
              </a:spcAft>
              <a:buClr>
                <a:schemeClr val="dk1"/>
              </a:buClr>
              <a:buSzPts val="2200"/>
              <a:buChar char="•"/>
            </a:pPr>
            <a:r>
              <a:rPr lang="en-US" sz="2200" b="1"/>
              <a:t>Epistemology- theory of knowledge </a:t>
            </a:r>
            <a:endParaRPr/>
          </a:p>
          <a:p>
            <a:pPr marL="1143000" lvl="2" indent="-228600" algn="l" rtl="0">
              <a:lnSpc>
                <a:spcPct val="150000"/>
              </a:lnSpc>
              <a:spcBef>
                <a:spcPts val="500"/>
              </a:spcBef>
              <a:spcAft>
                <a:spcPts val="0"/>
              </a:spcAft>
              <a:buClr>
                <a:schemeClr val="dk1"/>
              </a:buClr>
              <a:buSzPts val="2200"/>
              <a:buChar char="•"/>
            </a:pPr>
            <a:r>
              <a:rPr lang="en-US" sz="2200" b="1"/>
              <a:t>Political philosophy </a:t>
            </a:r>
            <a:endParaRPr/>
          </a:p>
          <a:p>
            <a:pPr marL="1143000" lvl="2" indent="-228600" algn="l" rtl="0">
              <a:lnSpc>
                <a:spcPct val="150000"/>
              </a:lnSpc>
              <a:spcBef>
                <a:spcPts val="500"/>
              </a:spcBef>
              <a:spcAft>
                <a:spcPts val="0"/>
              </a:spcAft>
              <a:buClr>
                <a:schemeClr val="dk1"/>
              </a:buClr>
              <a:buSzPts val="2200"/>
              <a:buChar char="•"/>
            </a:pPr>
            <a:r>
              <a:rPr lang="en-US" sz="2200" b="1"/>
              <a:t>Religious toleration.</a:t>
            </a:r>
            <a:endParaRPr/>
          </a:p>
        </p:txBody>
      </p:sp>
      <p:sp>
        <p:nvSpPr>
          <p:cNvPr id="423" name="Google Shape;423;p40"/>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Rights</a:t>
            </a:r>
            <a:endParaRPr/>
          </a:p>
        </p:txBody>
      </p:sp>
      <p:sp>
        <p:nvSpPr>
          <p:cNvPr id="425" name="Google Shape;425;p40"/>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40</a:t>
            </a:fld>
            <a:endParaRPr/>
          </a:p>
        </p:txBody>
      </p:sp>
      <p:pic>
        <p:nvPicPr>
          <p:cNvPr id="426" name="Google Shape;426;p40"/>
          <p:cNvPicPr preferRelativeResize="0"/>
          <p:nvPr/>
        </p:nvPicPr>
        <p:blipFill rotWithShape="1">
          <a:blip r:embed="rId3">
            <a:alphaModFix/>
          </a:blip>
          <a:srcRect/>
          <a:stretch/>
        </p:blipFill>
        <p:spPr>
          <a:xfrm>
            <a:off x="9522898" y="1743634"/>
            <a:ext cx="2290204" cy="366432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41"/>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228600" lvl="0" indent="-228600" algn="just" rtl="0">
              <a:lnSpc>
                <a:spcPct val="150000"/>
              </a:lnSpc>
              <a:spcBef>
                <a:spcPts val="0"/>
              </a:spcBef>
              <a:spcAft>
                <a:spcPts val="0"/>
              </a:spcAft>
              <a:buClr>
                <a:schemeClr val="dk1"/>
              </a:buClr>
              <a:buSzPts val="2400"/>
              <a:buFont typeface="Arial"/>
              <a:buChar char="•"/>
            </a:pPr>
            <a:r>
              <a:rPr lang="en-US"/>
              <a:t>When people talk about rights, they are often speaking about two different kinds of rights.</a:t>
            </a:r>
            <a:endParaRPr/>
          </a:p>
          <a:p>
            <a:pPr marL="228600" lvl="0" indent="-228600" algn="just" rtl="0">
              <a:lnSpc>
                <a:spcPct val="150000"/>
              </a:lnSpc>
              <a:spcBef>
                <a:spcPts val="0"/>
              </a:spcBef>
              <a:spcAft>
                <a:spcPts val="0"/>
              </a:spcAft>
              <a:buClr>
                <a:schemeClr val="dk1"/>
              </a:buClr>
              <a:buSzPts val="2400"/>
              <a:buFont typeface="Arial"/>
              <a:buChar char="•"/>
            </a:pPr>
            <a:r>
              <a:rPr lang="en-US"/>
              <a:t>In philosophy books these are usually called </a:t>
            </a:r>
            <a:endParaRPr/>
          </a:p>
          <a:p>
            <a:pPr marL="914400" lvl="1" indent="-457200" algn="l" rtl="0">
              <a:lnSpc>
                <a:spcPct val="150000"/>
              </a:lnSpc>
              <a:spcBef>
                <a:spcPts val="0"/>
              </a:spcBef>
              <a:spcAft>
                <a:spcPts val="0"/>
              </a:spcAft>
              <a:buClr>
                <a:schemeClr val="hlink"/>
              </a:buClr>
              <a:buSzPts val="2400"/>
              <a:buFont typeface="Noto Sans Symbols"/>
              <a:buChar char="■"/>
            </a:pPr>
            <a:r>
              <a:rPr lang="en-US" b="1"/>
              <a:t>Negative rights (liberties or natural rights)</a:t>
            </a:r>
            <a:endParaRPr/>
          </a:p>
          <a:p>
            <a:pPr marL="1377950" lvl="2" indent="-463550" algn="l" rtl="0">
              <a:lnSpc>
                <a:spcPct val="150000"/>
              </a:lnSpc>
              <a:spcBef>
                <a:spcPts val="0"/>
              </a:spcBef>
              <a:spcAft>
                <a:spcPts val="0"/>
              </a:spcAft>
              <a:buClr>
                <a:schemeClr val="folHlink"/>
              </a:buClr>
              <a:buSzPts val="2400"/>
              <a:buFont typeface="Noto Sans Symbols"/>
              <a:buChar char="■"/>
            </a:pPr>
            <a:r>
              <a:rPr lang="en-US"/>
              <a:t>The right to act without interference</a:t>
            </a:r>
            <a:endParaRPr/>
          </a:p>
          <a:p>
            <a:pPr marL="914400" lvl="1" indent="-457200" algn="l" rtl="0">
              <a:lnSpc>
                <a:spcPct val="150000"/>
              </a:lnSpc>
              <a:spcBef>
                <a:spcPts val="0"/>
              </a:spcBef>
              <a:spcAft>
                <a:spcPts val="0"/>
              </a:spcAft>
              <a:buClr>
                <a:schemeClr val="hlink"/>
              </a:buClr>
              <a:buSzPts val="2400"/>
              <a:buFont typeface="Noto Sans Symbols"/>
              <a:buChar char="■"/>
            </a:pPr>
            <a:r>
              <a:rPr lang="en-US" b="1"/>
              <a:t>Positive rights (claim-rights)</a:t>
            </a:r>
            <a:endParaRPr/>
          </a:p>
          <a:p>
            <a:pPr marL="1377950" lvl="2" indent="-463550" algn="l" rtl="0">
              <a:lnSpc>
                <a:spcPct val="150000"/>
              </a:lnSpc>
              <a:spcBef>
                <a:spcPts val="0"/>
              </a:spcBef>
              <a:spcAft>
                <a:spcPts val="0"/>
              </a:spcAft>
              <a:buClr>
                <a:schemeClr val="folHlink"/>
              </a:buClr>
              <a:buSzPts val="2400"/>
              <a:buFont typeface="Noto Sans Symbols"/>
              <a:buChar char="■"/>
            </a:pPr>
            <a:r>
              <a:rPr lang="en-US"/>
              <a:t>Impose an obligation on some people to provide certain things for others.</a:t>
            </a:r>
            <a:endParaRPr/>
          </a:p>
        </p:txBody>
      </p:sp>
      <p:sp>
        <p:nvSpPr>
          <p:cNvPr id="432" name="Google Shape;432;p41"/>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Rights</a:t>
            </a:r>
            <a:endParaRPr/>
          </a:p>
        </p:txBody>
      </p:sp>
      <p:sp>
        <p:nvSpPr>
          <p:cNvPr id="434" name="Google Shape;434;p41"/>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41</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3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3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42"/>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400"/>
              <a:buFont typeface="Calibri"/>
              <a:buNone/>
            </a:pPr>
            <a:r>
              <a:rPr lang="en-US"/>
              <a:t>Negative Rights vs Positive </a:t>
            </a:r>
            <a:endParaRPr/>
          </a:p>
        </p:txBody>
      </p:sp>
      <p:sp>
        <p:nvSpPr>
          <p:cNvPr id="441" name="Google Shape;441;p42"/>
          <p:cNvSpPr txBox="1">
            <a:spLocks noGrp="1"/>
          </p:cNvSpPr>
          <p:nvPr>
            <p:ph type="body" idx="1"/>
          </p:nvPr>
        </p:nvSpPr>
        <p:spPr>
          <a:xfrm>
            <a:off x="-651509" y="1845599"/>
            <a:ext cx="6671310" cy="4351338"/>
          </a:xfrm>
          <a:prstGeom prst="rect">
            <a:avLst/>
          </a:prstGeom>
          <a:noFill/>
          <a:ln>
            <a:noFill/>
          </a:ln>
        </p:spPr>
        <p:txBody>
          <a:bodyPr spcFirstLastPara="1" wrap="square" lIns="91425" tIns="45700" rIns="91425" bIns="45700" anchor="t" anchorCtr="0">
            <a:noAutofit/>
          </a:bodyPr>
          <a:lstStyle/>
          <a:p>
            <a:pPr marL="1377950" lvl="2" indent="-463550" algn="l" rtl="0">
              <a:lnSpc>
                <a:spcPct val="150000"/>
              </a:lnSpc>
              <a:spcBef>
                <a:spcPts val="0"/>
              </a:spcBef>
              <a:spcAft>
                <a:spcPts val="0"/>
              </a:spcAft>
              <a:buClr>
                <a:schemeClr val="folHlink"/>
              </a:buClr>
              <a:buSzPts val="2200"/>
              <a:buFont typeface="Noto Sans Symbols"/>
              <a:buChar char="■"/>
            </a:pPr>
            <a:r>
              <a:rPr lang="en-US" sz="2200"/>
              <a:t>The right to act without interference. </a:t>
            </a:r>
            <a:endParaRPr/>
          </a:p>
          <a:p>
            <a:pPr marL="1377950" lvl="2" indent="-463550" algn="l" rtl="0">
              <a:lnSpc>
                <a:spcPct val="150000"/>
              </a:lnSpc>
              <a:spcBef>
                <a:spcPts val="0"/>
              </a:spcBef>
              <a:spcAft>
                <a:spcPts val="0"/>
              </a:spcAft>
              <a:buClr>
                <a:schemeClr val="folHlink"/>
              </a:buClr>
              <a:buSzPts val="2200"/>
              <a:buFont typeface="Noto Sans Symbols"/>
              <a:buChar char="■"/>
            </a:pPr>
            <a:r>
              <a:rPr lang="en-US" sz="2200"/>
              <a:t>Called </a:t>
            </a:r>
            <a:r>
              <a:rPr lang="en-US" sz="2200" b="1"/>
              <a:t>“natural rights</a:t>
            </a:r>
            <a:r>
              <a:rPr lang="en-US" sz="2200"/>
              <a:t>” because in the opinion of some philosophers we can derive them from the </a:t>
            </a:r>
            <a:r>
              <a:rPr lang="en-US" sz="2200" b="1"/>
              <a:t>nature of humanity</a:t>
            </a:r>
            <a:endParaRPr/>
          </a:p>
          <a:p>
            <a:pPr marL="1377950" lvl="2" indent="-463550" algn="l" rtl="0">
              <a:lnSpc>
                <a:spcPct val="150000"/>
              </a:lnSpc>
              <a:spcBef>
                <a:spcPts val="0"/>
              </a:spcBef>
              <a:spcAft>
                <a:spcPts val="0"/>
              </a:spcAft>
              <a:buClr>
                <a:schemeClr val="folHlink"/>
              </a:buClr>
              <a:buSzPts val="2200"/>
              <a:buFont typeface="Noto Sans Symbols"/>
              <a:buChar char="■"/>
            </a:pPr>
            <a:r>
              <a:rPr lang="en-US" sz="2200" b="1">
                <a:solidFill>
                  <a:srgbClr val="C00000"/>
                </a:solidFill>
              </a:rPr>
              <a:t>John Lock</a:t>
            </a:r>
            <a:r>
              <a:rPr lang="en-US" sz="2200"/>
              <a:t>, </a:t>
            </a:r>
            <a:r>
              <a:rPr lang="en-US" sz="2200" b="1">
                <a:solidFill>
                  <a:srgbClr val="FF0000"/>
                </a:solidFill>
              </a:rPr>
              <a:t>argued that we each have an exclusive right to ourselves, our labor, and to what we produce with our labor. </a:t>
            </a:r>
            <a:r>
              <a:rPr lang="en-US" sz="2200"/>
              <a:t>He saw </a:t>
            </a:r>
            <a:r>
              <a:rPr lang="en-US" sz="2200" b="1"/>
              <a:t>protection</a:t>
            </a:r>
            <a:r>
              <a:rPr lang="en-US" sz="2200"/>
              <a:t> of </a:t>
            </a:r>
            <a:r>
              <a:rPr lang="en-US" sz="2200" b="1"/>
              <a:t>private property </a:t>
            </a:r>
            <a:r>
              <a:rPr lang="en-US" sz="2200"/>
              <a:t>as a </a:t>
            </a:r>
            <a:r>
              <a:rPr lang="en-US" sz="2200" b="1"/>
              <a:t>moral rule.</a:t>
            </a:r>
            <a:endParaRPr sz="2200"/>
          </a:p>
          <a:p>
            <a:pPr marL="228600" lvl="0" indent="-88900" algn="l" rtl="0">
              <a:lnSpc>
                <a:spcPct val="90000"/>
              </a:lnSpc>
              <a:spcBef>
                <a:spcPts val="1000"/>
              </a:spcBef>
              <a:spcAft>
                <a:spcPts val="0"/>
              </a:spcAft>
              <a:buClr>
                <a:schemeClr val="dk1"/>
              </a:buClr>
              <a:buSzPts val="2200"/>
              <a:buNone/>
            </a:pPr>
            <a:endParaRPr sz="2200"/>
          </a:p>
        </p:txBody>
      </p:sp>
      <p:sp>
        <p:nvSpPr>
          <p:cNvPr id="442" name="Google Shape;442;p4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170000"/>
              </a:lnSpc>
              <a:spcBef>
                <a:spcPts val="0"/>
              </a:spcBef>
              <a:spcAft>
                <a:spcPts val="0"/>
              </a:spcAft>
              <a:buClr>
                <a:schemeClr val="dk1"/>
              </a:buClr>
              <a:buSzPts val="2200"/>
              <a:buChar char="•"/>
            </a:pPr>
            <a:r>
              <a:rPr lang="en-US" sz="2200"/>
              <a:t>A positive right is </a:t>
            </a:r>
            <a:r>
              <a:rPr lang="en-US" sz="2200" b="1"/>
              <a:t>an obligation by others </a:t>
            </a:r>
            <a:r>
              <a:rPr lang="en-US" sz="2200"/>
              <a:t>to provide </a:t>
            </a:r>
            <a:r>
              <a:rPr lang="en-US" sz="2200" b="1"/>
              <a:t>benefits to the rights holder</a:t>
            </a:r>
            <a:r>
              <a:rPr lang="en-US" sz="2200"/>
              <a:t>. </a:t>
            </a:r>
            <a:endParaRPr/>
          </a:p>
          <a:p>
            <a:pPr marL="228600" lvl="0" indent="-228600" algn="l" rtl="0">
              <a:lnSpc>
                <a:spcPct val="170000"/>
              </a:lnSpc>
              <a:spcBef>
                <a:spcPts val="1000"/>
              </a:spcBef>
              <a:spcAft>
                <a:spcPts val="0"/>
              </a:spcAft>
              <a:buClr>
                <a:schemeClr val="dk1"/>
              </a:buClr>
              <a:buSzPts val="2200"/>
              <a:buChar char="•"/>
            </a:pPr>
            <a:r>
              <a:rPr lang="en-US" sz="2200"/>
              <a:t>A right is a causal effect of a mistake, so if you have a right to something, it implies that eliminating that right or not providing some benefit is wrong or unlawful for others.</a:t>
            </a:r>
            <a:endParaRPr/>
          </a:p>
        </p:txBody>
      </p:sp>
      <p:sp>
        <p:nvSpPr>
          <p:cNvPr id="444" name="Google Shape;444;p42"/>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42</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4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4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4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2">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4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4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400"/>
              <a:buFont typeface="Calibri"/>
              <a:buNone/>
            </a:pPr>
            <a:r>
              <a:rPr lang="en-US"/>
              <a:t>Example:</a:t>
            </a:r>
            <a:endParaRPr/>
          </a:p>
        </p:txBody>
      </p:sp>
      <p:sp>
        <p:nvSpPr>
          <p:cNvPr id="450" name="Google Shape;450;p43"/>
          <p:cNvSpPr txBox="1">
            <a:spLocks noGrp="1"/>
          </p:cNvSpPr>
          <p:nvPr>
            <p:ph type="body" idx="1"/>
          </p:nvPr>
        </p:nvSpPr>
        <p:spPr>
          <a:xfrm>
            <a:off x="0" y="1445419"/>
            <a:ext cx="5704205" cy="823912"/>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2800"/>
              <a:buNone/>
            </a:pPr>
            <a:r>
              <a:rPr lang="en-US" sz="2800"/>
              <a:t>Negative Rights</a:t>
            </a:r>
            <a:endParaRPr/>
          </a:p>
        </p:txBody>
      </p:sp>
      <p:sp>
        <p:nvSpPr>
          <p:cNvPr id="451" name="Google Shape;451;p43"/>
          <p:cNvSpPr txBox="1">
            <a:spLocks noGrp="1"/>
          </p:cNvSpPr>
          <p:nvPr>
            <p:ph type="body" idx="2"/>
          </p:nvPr>
        </p:nvSpPr>
        <p:spPr>
          <a:xfrm>
            <a:off x="-202244" y="2154096"/>
            <a:ext cx="6690041" cy="4202253"/>
          </a:xfrm>
          <a:prstGeom prst="rect">
            <a:avLst/>
          </a:prstGeom>
          <a:noFill/>
          <a:ln>
            <a:noFill/>
          </a:ln>
        </p:spPr>
        <p:txBody>
          <a:bodyPr spcFirstLastPara="1" wrap="square" lIns="91425" tIns="45700" rIns="91425" bIns="45700" anchor="t" anchorCtr="0">
            <a:noAutofit/>
          </a:bodyPr>
          <a:lstStyle/>
          <a:p>
            <a:pPr marL="742950" lvl="2" indent="-514350" algn="l" rtl="0">
              <a:lnSpc>
                <a:spcPct val="150000"/>
              </a:lnSpc>
              <a:spcBef>
                <a:spcPts val="0"/>
              </a:spcBef>
              <a:spcAft>
                <a:spcPts val="0"/>
              </a:spcAft>
              <a:buClr>
                <a:schemeClr val="folHlink"/>
              </a:buClr>
              <a:buSzPts val="1800"/>
              <a:buFont typeface="Noto Sans Symbols"/>
              <a:buChar char="■"/>
            </a:pPr>
            <a:r>
              <a:rPr lang="en-US" sz="1800"/>
              <a:t>Right to life (no one should kill anyone)</a:t>
            </a:r>
            <a:endParaRPr/>
          </a:p>
          <a:p>
            <a:pPr marL="742950" lvl="2" indent="-514350" algn="l" rtl="0">
              <a:lnSpc>
                <a:spcPct val="150000"/>
              </a:lnSpc>
              <a:spcBef>
                <a:spcPts val="0"/>
              </a:spcBef>
              <a:spcAft>
                <a:spcPts val="0"/>
              </a:spcAft>
              <a:buClr>
                <a:schemeClr val="folHlink"/>
              </a:buClr>
              <a:buSzPts val="1800"/>
              <a:buFont typeface="Noto Sans Symbols"/>
              <a:buChar char="■"/>
            </a:pPr>
            <a:r>
              <a:rPr lang="en-US" sz="1800"/>
              <a:t>Right to be free from assault</a:t>
            </a:r>
            <a:endParaRPr/>
          </a:p>
          <a:p>
            <a:pPr marL="742950" lvl="2" indent="-514350" algn="l" rtl="0">
              <a:lnSpc>
                <a:spcPct val="150000"/>
              </a:lnSpc>
              <a:spcBef>
                <a:spcPts val="0"/>
              </a:spcBef>
              <a:spcAft>
                <a:spcPts val="0"/>
              </a:spcAft>
              <a:buClr>
                <a:schemeClr val="folHlink"/>
              </a:buClr>
              <a:buSzPts val="1800"/>
              <a:buFont typeface="Noto Sans Symbols"/>
              <a:buChar char="■"/>
            </a:pPr>
            <a:r>
              <a:rPr lang="en-US" sz="1800"/>
              <a:t>Right to use your property</a:t>
            </a:r>
            <a:endParaRPr/>
          </a:p>
          <a:p>
            <a:pPr marL="742950" lvl="2" indent="-514350" algn="l" rtl="0">
              <a:lnSpc>
                <a:spcPct val="150000"/>
              </a:lnSpc>
              <a:spcBef>
                <a:spcPts val="0"/>
              </a:spcBef>
              <a:spcAft>
                <a:spcPts val="0"/>
              </a:spcAft>
              <a:buClr>
                <a:schemeClr val="folHlink"/>
              </a:buClr>
              <a:buSzPts val="1800"/>
              <a:buFont typeface="Noto Sans Symbols"/>
              <a:buChar char="■"/>
            </a:pPr>
            <a:r>
              <a:rPr lang="en-US" sz="1800"/>
              <a:t>Right to use labor, skills and mind to create goods and services and to trade with people in voluntary exchanges.</a:t>
            </a:r>
            <a:endParaRPr/>
          </a:p>
          <a:p>
            <a:pPr marL="742950" lvl="2" indent="-514350" algn="l" rtl="0">
              <a:lnSpc>
                <a:spcPct val="150000"/>
              </a:lnSpc>
              <a:spcBef>
                <a:spcPts val="0"/>
              </a:spcBef>
              <a:spcAft>
                <a:spcPts val="0"/>
              </a:spcAft>
              <a:buClr>
                <a:schemeClr val="folHlink"/>
              </a:buClr>
              <a:buSzPts val="1800"/>
              <a:buFont typeface="Noto Sans Symbols"/>
              <a:buChar char="■"/>
            </a:pPr>
            <a:r>
              <a:rPr lang="en-US" sz="1800"/>
              <a:t>Freedom of speech and religion </a:t>
            </a:r>
            <a:endParaRPr/>
          </a:p>
          <a:p>
            <a:pPr marL="742950" lvl="2" indent="-514350" algn="l" rtl="0">
              <a:lnSpc>
                <a:spcPct val="150000"/>
              </a:lnSpc>
              <a:spcBef>
                <a:spcPts val="0"/>
              </a:spcBef>
              <a:spcAft>
                <a:spcPts val="0"/>
              </a:spcAft>
              <a:buClr>
                <a:schemeClr val="folHlink"/>
              </a:buClr>
              <a:buSzPts val="1800"/>
              <a:buFont typeface="Noto Sans Symbols"/>
              <a:buChar char="■"/>
            </a:pPr>
            <a:r>
              <a:rPr lang="en-US" sz="1800"/>
              <a:t>Right to privacy</a:t>
            </a:r>
            <a:endParaRPr/>
          </a:p>
          <a:p>
            <a:pPr marL="742950" lvl="2" indent="-514350" algn="l" rtl="0">
              <a:lnSpc>
                <a:spcPct val="150000"/>
              </a:lnSpc>
              <a:spcBef>
                <a:spcPts val="0"/>
              </a:spcBef>
              <a:spcAft>
                <a:spcPts val="0"/>
              </a:spcAft>
              <a:buClr>
                <a:schemeClr val="folHlink"/>
              </a:buClr>
              <a:buSzPts val="1800"/>
              <a:buFont typeface="Noto Sans Symbols"/>
              <a:buChar char="■"/>
            </a:pPr>
            <a:r>
              <a:rPr lang="en-US" sz="1800"/>
              <a:t>Right to access the internet seems obvious in many countries.</a:t>
            </a:r>
            <a:endParaRPr/>
          </a:p>
          <a:p>
            <a:pPr marL="742950" lvl="2" indent="-514350" algn="l" rtl="0">
              <a:lnSpc>
                <a:spcPct val="150000"/>
              </a:lnSpc>
              <a:spcBef>
                <a:spcPts val="0"/>
              </a:spcBef>
              <a:spcAft>
                <a:spcPts val="0"/>
              </a:spcAft>
              <a:buClr>
                <a:schemeClr val="folHlink"/>
              </a:buClr>
              <a:buSzPts val="1800"/>
              <a:buFont typeface="Noto Sans Symbols"/>
              <a:buChar char="■"/>
            </a:pPr>
            <a:r>
              <a:rPr lang="en-US" sz="1800"/>
              <a:t>However au</a:t>
            </a:r>
            <a:r>
              <a:rPr lang="en-US" sz="1800" b="1"/>
              <a:t>t</a:t>
            </a:r>
            <a:r>
              <a:rPr lang="en-US" sz="1800"/>
              <a:t>horitarian regimes restrict it. Which?</a:t>
            </a:r>
            <a:endParaRPr/>
          </a:p>
        </p:txBody>
      </p:sp>
      <p:sp>
        <p:nvSpPr>
          <p:cNvPr id="452" name="Google Shape;452;p43"/>
          <p:cNvSpPr txBox="1">
            <a:spLocks noGrp="1"/>
          </p:cNvSpPr>
          <p:nvPr>
            <p:ph type="body" idx="3"/>
          </p:nvPr>
        </p:nvSpPr>
        <p:spPr>
          <a:xfrm>
            <a:off x="6778567" y="800950"/>
            <a:ext cx="4428808" cy="823912"/>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2800"/>
              <a:buNone/>
            </a:pPr>
            <a:r>
              <a:rPr lang="en-US" sz="2800"/>
              <a:t>Positive  Rights</a:t>
            </a:r>
            <a:endParaRPr/>
          </a:p>
        </p:txBody>
      </p:sp>
      <p:sp>
        <p:nvSpPr>
          <p:cNvPr id="453" name="Google Shape;453;p43"/>
          <p:cNvSpPr txBox="1">
            <a:spLocks noGrp="1"/>
          </p:cNvSpPr>
          <p:nvPr>
            <p:ph type="body" idx="4"/>
          </p:nvPr>
        </p:nvSpPr>
        <p:spPr>
          <a:xfrm>
            <a:off x="6194426" y="1586706"/>
            <a:ext cx="5909049" cy="3684588"/>
          </a:xfrm>
          <a:prstGeom prst="rect">
            <a:avLst/>
          </a:prstGeom>
          <a:noFill/>
          <a:ln>
            <a:noFill/>
          </a:ln>
        </p:spPr>
        <p:txBody>
          <a:bodyPr spcFirstLastPara="1" wrap="square" lIns="91425" tIns="45700" rIns="91425" bIns="45700" anchor="t" anchorCtr="0">
            <a:noAutofit/>
          </a:bodyPr>
          <a:lstStyle/>
          <a:p>
            <a:pPr marL="568325" lvl="2" indent="-463550" algn="l" rtl="0">
              <a:lnSpc>
                <a:spcPct val="170000"/>
              </a:lnSpc>
              <a:spcBef>
                <a:spcPts val="0"/>
              </a:spcBef>
              <a:spcAft>
                <a:spcPts val="0"/>
              </a:spcAft>
              <a:buClr>
                <a:schemeClr val="folHlink"/>
              </a:buClr>
              <a:buSzPts val="1800"/>
              <a:buFont typeface="Noto Sans Symbols"/>
              <a:buChar char="■"/>
            </a:pPr>
            <a:r>
              <a:rPr lang="en-US" sz="1800" b="1"/>
              <a:t>Positive right to a job </a:t>
            </a:r>
            <a:r>
              <a:rPr lang="en-US" sz="1800"/>
              <a:t>could mean that someone must hire you</a:t>
            </a:r>
            <a:endParaRPr/>
          </a:p>
          <a:p>
            <a:pPr marL="568325" lvl="2" indent="-463550" algn="l" rtl="0">
              <a:lnSpc>
                <a:spcPct val="170000"/>
              </a:lnSpc>
              <a:spcBef>
                <a:spcPts val="0"/>
              </a:spcBef>
              <a:spcAft>
                <a:spcPts val="0"/>
              </a:spcAft>
              <a:buClr>
                <a:schemeClr val="folHlink"/>
              </a:buClr>
              <a:buSzPts val="1800"/>
              <a:buFont typeface="Noto Sans Symbols"/>
              <a:buChar char="■"/>
            </a:pPr>
            <a:r>
              <a:rPr lang="en-US" sz="1800" b="1"/>
              <a:t>Positive right to life </a:t>
            </a:r>
            <a:r>
              <a:rPr lang="en-US" sz="1800"/>
              <a:t>may mean that others have to pay for your food or medical care</a:t>
            </a:r>
            <a:endParaRPr/>
          </a:p>
          <a:p>
            <a:pPr marL="568325" lvl="2" indent="-463550" algn="l" rtl="0">
              <a:lnSpc>
                <a:spcPct val="170000"/>
              </a:lnSpc>
              <a:spcBef>
                <a:spcPts val="0"/>
              </a:spcBef>
              <a:spcAft>
                <a:spcPts val="0"/>
              </a:spcAft>
              <a:buClr>
                <a:schemeClr val="folHlink"/>
              </a:buClr>
              <a:buSzPts val="1800"/>
              <a:buFont typeface="Noto Sans Symbols"/>
              <a:buChar char="■"/>
            </a:pPr>
            <a:r>
              <a:rPr lang="en-US" sz="1800" b="1"/>
              <a:t>Positive right to freedom of speech </a:t>
            </a:r>
            <a:r>
              <a:rPr lang="en-US" sz="1800"/>
              <a:t>may mean that we require to broadcast, my, your, everyone’s views</a:t>
            </a:r>
            <a:endParaRPr/>
          </a:p>
          <a:p>
            <a:pPr marL="568325" lvl="2" indent="-463550" algn="l" rtl="0">
              <a:lnSpc>
                <a:spcPct val="170000"/>
              </a:lnSpc>
              <a:spcBef>
                <a:spcPts val="0"/>
              </a:spcBef>
              <a:spcAft>
                <a:spcPts val="0"/>
              </a:spcAft>
              <a:buClr>
                <a:schemeClr val="folHlink"/>
              </a:buClr>
              <a:buSzPts val="1800"/>
              <a:buFont typeface="Noto Sans Symbols"/>
              <a:buChar char="■"/>
            </a:pPr>
            <a:r>
              <a:rPr lang="en-US" sz="1800" b="1"/>
              <a:t>Positive right to freedom of information </a:t>
            </a:r>
            <a:r>
              <a:rPr lang="en-US" sz="1800"/>
              <a:t>may mean no confidentially allowed</a:t>
            </a:r>
            <a:endParaRPr/>
          </a:p>
          <a:p>
            <a:pPr marL="568325" lvl="2" indent="-463550" algn="l" rtl="0">
              <a:lnSpc>
                <a:spcPct val="170000"/>
              </a:lnSpc>
              <a:spcBef>
                <a:spcPts val="0"/>
              </a:spcBef>
              <a:spcAft>
                <a:spcPts val="0"/>
              </a:spcAft>
              <a:buClr>
                <a:schemeClr val="folHlink"/>
              </a:buClr>
              <a:buSzPts val="1800"/>
              <a:buFont typeface="Noto Sans Symbols"/>
              <a:buChar char="■"/>
            </a:pPr>
            <a:r>
              <a:rPr lang="en-US" sz="1800" b="1"/>
              <a:t>Positive right to access the internet</a:t>
            </a:r>
            <a:r>
              <a:rPr lang="en-US" sz="1800"/>
              <a:t> could result in others having to pay for your internet access</a:t>
            </a:r>
            <a:r>
              <a:rPr lang="en-US" sz="1200"/>
              <a:t>.</a:t>
            </a:r>
            <a:endParaRPr sz="1800"/>
          </a:p>
        </p:txBody>
      </p:sp>
      <p:sp>
        <p:nvSpPr>
          <p:cNvPr id="455" name="Google Shape;455;p43"/>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43</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5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5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5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51">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53">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53">
                                            <p:txEl>
                                              <p:pRg st="1" end="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53">
                                            <p:txEl>
                                              <p:pRg st="2" end="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53">
                                            <p:txEl>
                                              <p:pRg st="3" end="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44"/>
          <p:cNvSpPr txBox="1">
            <a:spLocks noGrp="1"/>
          </p:cNvSpPr>
          <p:nvPr>
            <p:ph type="body" idx="1"/>
          </p:nvPr>
        </p:nvSpPr>
        <p:spPr>
          <a:xfrm>
            <a:off x="-110641" y="1576451"/>
            <a:ext cx="11750706" cy="5553234"/>
          </a:xfrm>
          <a:prstGeom prst="rect">
            <a:avLst/>
          </a:prstGeom>
          <a:noFill/>
          <a:ln>
            <a:noFill/>
          </a:ln>
        </p:spPr>
        <p:txBody>
          <a:bodyPr spcFirstLastPara="1" wrap="square" lIns="91425" tIns="45700" rIns="91425" bIns="45700" anchor="t" anchorCtr="0">
            <a:noAutofit/>
          </a:bodyPr>
          <a:lstStyle/>
          <a:p>
            <a:pPr marL="457200" lvl="0" indent="-457200" algn="just" rtl="0">
              <a:lnSpc>
                <a:spcPct val="170000"/>
              </a:lnSpc>
              <a:spcBef>
                <a:spcPts val="0"/>
              </a:spcBef>
              <a:spcAft>
                <a:spcPts val="0"/>
              </a:spcAft>
              <a:buClr>
                <a:schemeClr val="folHlink"/>
              </a:buClr>
              <a:buSzPts val="2000"/>
              <a:buFont typeface="Noto Sans Symbols"/>
              <a:buChar char="■"/>
            </a:pPr>
            <a:r>
              <a:rPr lang="en-US" sz="2000" b="1"/>
              <a:t>Some think negative rights (liberties) are almost meaningless/ worthless :</a:t>
            </a:r>
            <a:endParaRPr/>
          </a:p>
          <a:p>
            <a:pPr marL="914400" lvl="1" indent="-457200" algn="l" rtl="0">
              <a:lnSpc>
                <a:spcPct val="170000"/>
              </a:lnSpc>
              <a:spcBef>
                <a:spcPts val="0"/>
              </a:spcBef>
              <a:spcAft>
                <a:spcPts val="0"/>
              </a:spcAft>
              <a:buClr>
                <a:schemeClr val="hlink"/>
              </a:buClr>
              <a:buSzPts val="2000"/>
              <a:buFont typeface="Noto Sans Symbols"/>
              <a:buChar char="■"/>
            </a:pPr>
            <a:r>
              <a:rPr lang="en-US" sz="2000"/>
              <a:t>Society must devise social and legal mechanisms that satisfy everyone’s positive (claim rights)</a:t>
            </a:r>
            <a:endParaRPr/>
          </a:p>
          <a:p>
            <a:pPr marL="914400" lvl="1" indent="-457200" algn="l" rtl="0">
              <a:lnSpc>
                <a:spcPct val="170000"/>
              </a:lnSpc>
              <a:spcBef>
                <a:spcPts val="0"/>
              </a:spcBef>
              <a:spcAft>
                <a:spcPts val="0"/>
              </a:spcAft>
              <a:buClr>
                <a:schemeClr val="hlink"/>
              </a:buClr>
              <a:buSzPts val="2000"/>
              <a:buFont typeface="Noto Sans Symbols"/>
              <a:buChar char="■"/>
            </a:pPr>
            <a:r>
              <a:rPr lang="en-US" sz="2000"/>
              <a:t>Even if this means diminishing the liberties of some</a:t>
            </a:r>
            <a:endParaRPr/>
          </a:p>
          <a:p>
            <a:pPr marL="457200" lvl="0" indent="-457200" algn="just" rtl="0">
              <a:lnSpc>
                <a:spcPct val="170000"/>
              </a:lnSpc>
              <a:spcBef>
                <a:spcPts val="0"/>
              </a:spcBef>
              <a:spcAft>
                <a:spcPts val="0"/>
              </a:spcAft>
              <a:buClr>
                <a:schemeClr val="folHlink"/>
              </a:buClr>
              <a:buSzPts val="2000"/>
              <a:buFont typeface="Noto Sans Symbols"/>
              <a:buChar char="■"/>
            </a:pPr>
            <a:r>
              <a:rPr lang="en-US" sz="2000" b="1"/>
              <a:t>Others believe there can be no, or very few, positive (claim) rights  for some people without violating the liberties of others</a:t>
            </a:r>
            <a:endParaRPr/>
          </a:p>
          <a:p>
            <a:pPr marL="914400" lvl="1" indent="-457200" algn="l" rtl="0">
              <a:lnSpc>
                <a:spcPct val="170000"/>
              </a:lnSpc>
              <a:spcBef>
                <a:spcPts val="0"/>
              </a:spcBef>
              <a:spcAft>
                <a:spcPts val="0"/>
              </a:spcAft>
              <a:buClr>
                <a:schemeClr val="hlink"/>
              </a:buClr>
              <a:buSzPts val="2000"/>
              <a:buFont typeface="Noto Sans Symbols"/>
              <a:buChar char="■"/>
            </a:pPr>
            <a:r>
              <a:rPr lang="en-US" sz="2000"/>
              <a:t>They see the protection of liberties, or negative rights as essential</a:t>
            </a:r>
            <a:endParaRPr/>
          </a:p>
          <a:p>
            <a:pPr marL="457200" lvl="1" indent="-457200" algn="l" rtl="0">
              <a:lnSpc>
                <a:spcPct val="170000"/>
              </a:lnSpc>
              <a:spcBef>
                <a:spcPts val="0"/>
              </a:spcBef>
              <a:spcAft>
                <a:spcPts val="0"/>
              </a:spcAft>
              <a:buClr>
                <a:schemeClr val="folHlink"/>
              </a:buClr>
              <a:buSzPts val="1200"/>
              <a:buFont typeface="Noto Sans Symbols"/>
              <a:buChar char="■"/>
            </a:pPr>
            <a:r>
              <a:rPr lang="en-US" sz="2000"/>
              <a:t>How about </a:t>
            </a:r>
            <a:r>
              <a:rPr lang="en-US" sz="2000" b="1"/>
              <a:t>privacy</a:t>
            </a:r>
            <a:r>
              <a:rPr lang="en-US" sz="2000"/>
              <a:t> as a </a:t>
            </a:r>
            <a:r>
              <a:rPr lang="en-US" sz="2000" b="1"/>
              <a:t>negative right (liberty) </a:t>
            </a:r>
            <a:r>
              <a:rPr lang="en-US" sz="2000"/>
              <a:t>and </a:t>
            </a:r>
            <a:r>
              <a:rPr lang="en-US" sz="2000" b="1"/>
              <a:t>freedom of information</a:t>
            </a:r>
            <a:r>
              <a:rPr lang="en-US" sz="2000"/>
              <a:t> as a </a:t>
            </a:r>
            <a:r>
              <a:rPr lang="en-US" sz="2000" b="1"/>
              <a:t>positive (claim) right</a:t>
            </a:r>
            <a:r>
              <a:rPr lang="en-US" sz="2000"/>
              <a:t>?  </a:t>
            </a:r>
            <a:r>
              <a:rPr lang="en-US" sz="2000" b="1">
                <a:solidFill>
                  <a:srgbClr val="C00000"/>
                </a:solidFill>
              </a:rPr>
              <a:t>A possible conflict?</a:t>
            </a:r>
            <a:endParaRPr sz="2000"/>
          </a:p>
        </p:txBody>
      </p:sp>
      <p:sp>
        <p:nvSpPr>
          <p:cNvPr id="461" name="Google Shape;461;p44"/>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C00000"/>
              </a:buClr>
              <a:buSzPts val="4400"/>
              <a:buFont typeface="Calibri"/>
              <a:buNone/>
            </a:pPr>
            <a:r>
              <a:rPr lang="en-US">
                <a:solidFill>
                  <a:srgbClr val="C00000"/>
                </a:solidFill>
              </a:rPr>
              <a:t>Conflict </a:t>
            </a:r>
            <a:r>
              <a:rPr lang="en-US"/>
              <a:t>Between Negative and Positive  Rights</a:t>
            </a:r>
            <a:endParaRPr/>
          </a:p>
        </p:txBody>
      </p:sp>
      <p:sp>
        <p:nvSpPr>
          <p:cNvPr id="463" name="Google Shape;463;p44"/>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44</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6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6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45"/>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457200" lvl="0" indent="-457200" algn="just" rtl="0">
              <a:lnSpc>
                <a:spcPct val="150000"/>
              </a:lnSpc>
              <a:spcBef>
                <a:spcPts val="0"/>
              </a:spcBef>
              <a:spcAft>
                <a:spcPts val="0"/>
              </a:spcAft>
              <a:buClr>
                <a:schemeClr val="folHlink"/>
              </a:buClr>
              <a:buSzPts val="2200"/>
              <a:buFont typeface="Noto Sans Symbols"/>
              <a:buChar char="■"/>
            </a:pPr>
            <a:r>
              <a:rPr lang="en-US" sz="2200" b="1"/>
              <a:t>Golden rules</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Treat others as you would want them to treat you.</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Confucius and the Bible </a:t>
            </a:r>
            <a:endParaRPr/>
          </a:p>
          <a:p>
            <a:pPr marL="457200" lvl="0" indent="-457200" algn="just" rtl="0">
              <a:lnSpc>
                <a:spcPct val="150000"/>
              </a:lnSpc>
              <a:spcBef>
                <a:spcPts val="0"/>
              </a:spcBef>
              <a:spcAft>
                <a:spcPts val="0"/>
              </a:spcAft>
              <a:buClr>
                <a:schemeClr val="folHlink"/>
              </a:buClr>
              <a:buSzPts val="2200"/>
              <a:buFont typeface="Noto Sans Symbols"/>
              <a:buChar char="■"/>
            </a:pPr>
            <a:r>
              <a:rPr lang="en-US" sz="2200" b="1"/>
              <a:t>Contributing to society</a:t>
            </a:r>
            <a:endParaRPr/>
          </a:p>
          <a:p>
            <a:pPr marL="914400" lvl="1" indent="-457200" algn="l" rtl="0">
              <a:lnSpc>
                <a:spcPct val="150000"/>
              </a:lnSpc>
              <a:spcBef>
                <a:spcPts val="0"/>
              </a:spcBef>
              <a:spcAft>
                <a:spcPts val="0"/>
              </a:spcAft>
              <a:buClr>
                <a:srgbClr val="0070C0"/>
              </a:buClr>
              <a:buSzPts val="2200"/>
              <a:buFont typeface="Noto Sans Symbols"/>
              <a:buChar char="■"/>
            </a:pPr>
            <a:r>
              <a:rPr lang="en-US" sz="2200"/>
              <a:t>Doing one’s work honestly, responsibly, ethically, creatively, and well is virtuous. </a:t>
            </a:r>
            <a:endParaRPr/>
          </a:p>
          <a:p>
            <a:pPr marL="457200" lvl="0" indent="-457200" algn="just" rtl="0">
              <a:lnSpc>
                <a:spcPct val="150000"/>
              </a:lnSpc>
              <a:spcBef>
                <a:spcPts val="0"/>
              </a:spcBef>
              <a:spcAft>
                <a:spcPts val="0"/>
              </a:spcAft>
              <a:buClr>
                <a:schemeClr val="folHlink"/>
              </a:buClr>
              <a:buSzPts val="2200"/>
              <a:buFont typeface="Noto Sans Symbols"/>
              <a:buChar char="■"/>
            </a:pPr>
            <a:r>
              <a:rPr lang="en-US" sz="2200" b="1"/>
              <a:t>Social contracts and a theory of political justice</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People willingly submit to a common law in order to live in a civil society.</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The foundations of this are in the writings of Socrates and Plato</a:t>
            </a:r>
            <a:endParaRPr sz="3000"/>
          </a:p>
        </p:txBody>
      </p:sp>
      <p:sp>
        <p:nvSpPr>
          <p:cNvPr id="470" name="Google Shape;470;p45"/>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Ethics</a:t>
            </a:r>
            <a:endParaRPr/>
          </a:p>
        </p:txBody>
      </p:sp>
      <p:sp>
        <p:nvSpPr>
          <p:cNvPr id="472" name="Google Shape;472;p45"/>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45</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6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6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69">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6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46"/>
          <p:cNvSpPr txBox="1">
            <a:spLocks noGrp="1"/>
          </p:cNvSpPr>
          <p:nvPr>
            <p:ph type="body" idx="1"/>
          </p:nvPr>
        </p:nvSpPr>
        <p:spPr>
          <a:xfrm>
            <a:off x="0" y="1576451"/>
            <a:ext cx="12035481" cy="4892249"/>
          </a:xfrm>
          <a:prstGeom prst="rect">
            <a:avLst/>
          </a:prstGeom>
          <a:noFill/>
          <a:ln>
            <a:noFill/>
          </a:ln>
        </p:spPr>
        <p:txBody>
          <a:bodyPr spcFirstLastPara="1" wrap="square" lIns="91425" tIns="45700" rIns="91425" bIns="45700" anchor="t" anchorCtr="0">
            <a:normAutofit/>
          </a:bodyPr>
          <a:lstStyle/>
          <a:p>
            <a:pPr marL="0" lvl="0" indent="0" algn="just" rtl="0">
              <a:lnSpc>
                <a:spcPct val="150000"/>
              </a:lnSpc>
              <a:spcBef>
                <a:spcPts val="0"/>
              </a:spcBef>
              <a:spcAft>
                <a:spcPts val="0"/>
              </a:spcAft>
              <a:buClr>
                <a:schemeClr val="dk1"/>
              </a:buClr>
              <a:buSzPts val="2200"/>
              <a:buNone/>
            </a:pPr>
            <a:r>
              <a:rPr lang="en-US" sz="2200"/>
              <a:t>According to 17th century British philosopher Thomas Hobbes, (</a:t>
            </a:r>
            <a:r>
              <a:rPr lang="en-US" sz="2200" b="1"/>
              <a:t>social contract theory</a:t>
            </a:r>
            <a:r>
              <a:rPr lang="en-US" sz="2200"/>
              <a:t> book </a:t>
            </a:r>
            <a:r>
              <a:rPr lang="en-US" sz="2200" i="1"/>
              <a:t>Leviathan</a:t>
            </a:r>
            <a:r>
              <a:rPr lang="en-US" sz="2200"/>
              <a:t> (1651)). </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a:t>
            </a:r>
            <a:r>
              <a:rPr lang="en-US" sz="2200" b="1"/>
              <a:t>Man is rational and will seek a better situation even at the cost of giving up some independence in favor of common law and accepting  some authority to enforce this “social contract</a:t>
            </a:r>
            <a:r>
              <a:rPr lang="en-US" sz="2200"/>
              <a:t>”.</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Which means, </a:t>
            </a:r>
            <a:r>
              <a:rPr lang="en-US" sz="2200" u="sng"/>
              <a:t>right acts are those that do not violate the rational agreements made that makes lives better.</a:t>
            </a:r>
            <a:endParaRPr/>
          </a:p>
          <a:p>
            <a:pPr marL="457200" lvl="1" indent="-457200" algn="l" rtl="0">
              <a:lnSpc>
                <a:spcPct val="150000"/>
              </a:lnSpc>
              <a:spcBef>
                <a:spcPts val="0"/>
              </a:spcBef>
              <a:spcAft>
                <a:spcPts val="0"/>
              </a:spcAft>
              <a:buClr>
                <a:schemeClr val="hlink"/>
              </a:buClr>
              <a:buSzPts val="2200"/>
              <a:buFont typeface="Noto Sans Symbols"/>
              <a:buChar char="■"/>
            </a:pPr>
            <a:r>
              <a:rPr lang="en-US" sz="2200"/>
              <a:t>Philosopher </a:t>
            </a:r>
            <a:r>
              <a:rPr lang="en-US" sz="2200" b="1"/>
              <a:t>John Rawls </a:t>
            </a:r>
            <a:r>
              <a:rPr lang="en-US" sz="2200"/>
              <a:t>took </a:t>
            </a:r>
            <a:r>
              <a:rPr lang="en-US" sz="2200" b="1"/>
              <a:t>social contract theory further</a:t>
            </a:r>
            <a:r>
              <a:rPr lang="en-US" sz="2200"/>
              <a:t>, developing provisions of the “contract” based on </a:t>
            </a:r>
            <a:r>
              <a:rPr lang="en-US" sz="2200" u="sng"/>
              <a:t>his view of justice as </a:t>
            </a:r>
            <a:r>
              <a:rPr lang="en-US" sz="2200" b="1" u="sng"/>
              <a:t>fairness</a:t>
            </a:r>
            <a:r>
              <a:rPr lang="en-US" sz="2200" u="sng"/>
              <a:t>.</a:t>
            </a:r>
            <a:endParaRPr/>
          </a:p>
          <a:p>
            <a:pPr marL="228600" lvl="0" indent="-76200" algn="just" rtl="0">
              <a:lnSpc>
                <a:spcPct val="150000"/>
              </a:lnSpc>
              <a:spcBef>
                <a:spcPts val="1000"/>
              </a:spcBef>
              <a:spcAft>
                <a:spcPts val="0"/>
              </a:spcAft>
              <a:buClr>
                <a:schemeClr val="dk1"/>
              </a:buClr>
              <a:buSzPts val="2400"/>
              <a:buNone/>
            </a:pPr>
            <a:endParaRPr/>
          </a:p>
        </p:txBody>
      </p:sp>
      <p:sp>
        <p:nvSpPr>
          <p:cNvPr id="478" name="Google Shape;478;p46"/>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Ethics</a:t>
            </a:r>
            <a:endParaRPr/>
          </a:p>
        </p:txBody>
      </p:sp>
      <p:sp>
        <p:nvSpPr>
          <p:cNvPr id="480" name="Google Shape;480;p46"/>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46</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7"/>
          <p:cNvSpPr txBox="1">
            <a:spLocks noGrp="1"/>
          </p:cNvSpPr>
          <p:nvPr>
            <p:ph type="body" idx="1"/>
          </p:nvPr>
        </p:nvSpPr>
        <p:spPr>
          <a:xfrm>
            <a:off x="0" y="1576451"/>
            <a:ext cx="12018436" cy="4790533"/>
          </a:xfrm>
          <a:prstGeom prst="rect">
            <a:avLst/>
          </a:prstGeom>
          <a:noFill/>
          <a:ln>
            <a:noFill/>
          </a:ln>
        </p:spPr>
        <p:txBody>
          <a:bodyPr spcFirstLastPara="1" wrap="square" lIns="91425" tIns="45700" rIns="91425" bIns="45700" anchor="t" anchorCtr="0">
            <a:normAutofit/>
          </a:bodyPr>
          <a:lstStyle/>
          <a:p>
            <a:pPr marL="457200" lvl="0" indent="-457200" algn="just" rtl="0">
              <a:lnSpc>
                <a:spcPct val="150000"/>
              </a:lnSpc>
              <a:spcBef>
                <a:spcPts val="0"/>
              </a:spcBef>
              <a:spcAft>
                <a:spcPts val="0"/>
              </a:spcAft>
              <a:buClr>
                <a:schemeClr val="folHlink"/>
              </a:buClr>
              <a:buSzPts val="2200"/>
              <a:buFont typeface="Noto Sans Symbols"/>
              <a:buChar char="■"/>
            </a:pPr>
            <a:r>
              <a:rPr lang="en-US" sz="2200"/>
              <a:t>No simple answers</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Human behavior and real human situations are complex. There are </a:t>
            </a:r>
            <a:r>
              <a:rPr lang="en-US" sz="2200" b="1"/>
              <a:t>often trade-offs to conside</a:t>
            </a:r>
            <a:r>
              <a:rPr lang="en-US" sz="2200"/>
              <a:t>r.</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Ethical theories help to identify </a:t>
            </a:r>
            <a:r>
              <a:rPr lang="en-US" sz="2200" b="1"/>
              <a:t>important principles or guidelines</a:t>
            </a:r>
            <a:r>
              <a:rPr lang="en-US" sz="2200"/>
              <a:t>.</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Ethical theories do not provide clear, incontrovertibly correct positions on most issues. We can use the approaches we described to support opposite sides of many an issue.</a:t>
            </a:r>
            <a:endParaRPr sz="2200"/>
          </a:p>
          <a:p>
            <a:pPr marL="457200" lvl="0" indent="-457200" algn="just" rtl="0">
              <a:lnSpc>
                <a:spcPct val="150000"/>
              </a:lnSpc>
              <a:spcBef>
                <a:spcPts val="0"/>
              </a:spcBef>
              <a:spcAft>
                <a:spcPts val="0"/>
              </a:spcAft>
              <a:buClr>
                <a:schemeClr val="folHlink"/>
              </a:buClr>
              <a:buSzPts val="2200"/>
              <a:buFont typeface="Noto Sans Symbols"/>
              <a:buChar char="■"/>
            </a:pPr>
            <a:r>
              <a:rPr lang="en-US" sz="2200"/>
              <a:t>Do organizations have ethics?</a:t>
            </a:r>
            <a:endParaRPr/>
          </a:p>
          <a:p>
            <a:pPr marL="914400" lvl="1" indent="-457200" algn="l" rtl="0">
              <a:lnSpc>
                <a:spcPct val="150000"/>
              </a:lnSpc>
              <a:spcBef>
                <a:spcPts val="0"/>
              </a:spcBef>
              <a:spcAft>
                <a:spcPts val="0"/>
              </a:spcAft>
              <a:buClr>
                <a:schemeClr val="hlink"/>
              </a:buClr>
              <a:buSzPts val="2200"/>
              <a:buFont typeface="Noto Sans Symbols"/>
              <a:buChar char="■"/>
            </a:pPr>
            <a:r>
              <a:rPr lang="en-US" sz="2200"/>
              <a:t>Ultimately, </a:t>
            </a:r>
            <a:r>
              <a:rPr lang="en-US" sz="2200" b="1" u="sng"/>
              <a:t>it is individuals who are making decisions and taking actions.</a:t>
            </a:r>
            <a:r>
              <a:rPr lang="en-US" sz="2200"/>
              <a:t> We can hold both the individuals and the organization responsible for their acts.</a:t>
            </a:r>
            <a:endParaRPr/>
          </a:p>
        </p:txBody>
      </p:sp>
      <p:sp>
        <p:nvSpPr>
          <p:cNvPr id="487" name="Google Shape;487;p47"/>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Ethics</a:t>
            </a:r>
            <a:endParaRPr/>
          </a:p>
        </p:txBody>
      </p:sp>
      <p:sp>
        <p:nvSpPr>
          <p:cNvPr id="489" name="Google Shape;489;p47"/>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47</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8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8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8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8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8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48"/>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0" lvl="0" indent="0" algn="just" rtl="0">
              <a:lnSpc>
                <a:spcPct val="200000"/>
              </a:lnSpc>
              <a:spcBef>
                <a:spcPts val="0"/>
              </a:spcBef>
              <a:spcAft>
                <a:spcPts val="0"/>
              </a:spcAft>
              <a:buClr>
                <a:srgbClr val="A5A5A5"/>
              </a:buClr>
              <a:buSzPts val="2200"/>
              <a:buNone/>
            </a:pPr>
            <a:r>
              <a:rPr lang="en-US" sz="2200">
                <a:solidFill>
                  <a:srgbClr val="2F2B20"/>
                </a:solidFill>
              </a:rPr>
              <a:t>We might find something distasteful but is it ethically wrong? </a:t>
            </a:r>
            <a:endParaRPr/>
          </a:p>
          <a:p>
            <a:pPr marL="457200" lvl="0" indent="-457200" algn="just" rtl="0">
              <a:lnSpc>
                <a:spcPct val="200000"/>
              </a:lnSpc>
              <a:spcBef>
                <a:spcPts val="0"/>
              </a:spcBef>
              <a:spcAft>
                <a:spcPts val="0"/>
              </a:spcAft>
              <a:buClr>
                <a:schemeClr val="folHlink"/>
              </a:buClr>
              <a:buSzPts val="2200"/>
              <a:buFont typeface="Noto Sans Symbols"/>
              <a:buChar char="■"/>
            </a:pPr>
            <a:r>
              <a:rPr lang="en-US" sz="2200"/>
              <a:t>Some people may not consider a job opportunity in. For example,  the arms industry because they do not like the products the company produces, e.g. nuclear bombs</a:t>
            </a:r>
            <a:endParaRPr/>
          </a:p>
          <a:p>
            <a:pPr marL="457200" lvl="0" indent="-457200" algn="just" rtl="0">
              <a:lnSpc>
                <a:spcPct val="200000"/>
              </a:lnSpc>
              <a:spcBef>
                <a:spcPts val="0"/>
              </a:spcBef>
              <a:spcAft>
                <a:spcPts val="0"/>
              </a:spcAft>
              <a:buClr>
                <a:schemeClr val="folHlink"/>
              </a:buClr>
              <a:buSzPts val="2200"/>
              <a:buFont typeface="Noto Sans Symbols"/>
              <a:buChar char="■"/>
            </a:pPr>
            <a:r>
              <a:rPr lang="en-US" sz="2200"/>
              <a:t>Are they doing this on ethical grounds or is it a personal preference?</a:t>
            </a:r>
            <a:endParaRPr/>
          </a:p>
          <a:p>
            <a:pPr marL="457200" lvl="0" indent="-457200" algn="just" rtl="0">
              <a:lnSpc>
                <a:spcPct val="200000"/>
              </a:lnSpc>
              <a:spcBef>
                <a:spcPts val="0"/>
              </a:spcBef>
              <a:spcAft>
                <a:spcPts val="0"/>
              </a:spcAft>
              <a:buClr>
                <a:schemeClr val="folHlink"/>
              </a:buClr>
              <a:buSzPts val="2200"/>
              <a:buFont typeface="Noto Sans Symbols"/>
              <a:buChar char="■"/>
            </a:pPr>
            <a:r>
              <a:rPr lang="en-US" sz="2200"/>
              <a:t>Two people with opposing political or social views may both claim they are morally and/or ethically correct – i.e. claim the </a:t>
            </a:r>
            <a:r>
              <a:rPr lang="en-US" sz="2200" b="1"/>
              <a:t>“moral high ground”</a:t>
            </a:r>
            <a:endParaRPr/>
          </a:p>
          <a:p>
            <a:pPr marL="228600" lvl="0" indent="-76200" algn="just" rtl="0">
              <a:lnSpc>
                <a:spcPct val="200000"/>
              </a:lnSpc>
              <a:spcBef>
                <a:spcPts val="1000"/>
              </a:spcBef>
              <a:spcAft>
                <a:spcPts val="0"/>
              </a:spcAft>
              <a:buClr>
                <a:schemeClr val="dk1"/>
              </a:buClr>
              <a:buSzPts val="2400"/>
              <a:buNone/>
            </a:pPr>
            <a:endParaRPr/>
          </a:p>
        </p:txBody>
      </p:sp>
      <p:sp>
        <p:nvSpPr>
          <p:cNvPr id="495" name="Google Shape;495;p48"/>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Personal preference and Ethics</a:t>
            </a:r>
            <a:endParaRPr/>
          </a:p>
        </p:txBody>
      </p:sp>
      <p:sp>
        <p:nvSpPr>
          <p:cNvPr id="497" name="Google Shape;497;p48"/>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48</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9"/>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400"/>
              <a:buFont typeface="Calibri"/>
              <a:buNone/>
            </a:pPr>
            <a:r>
              <a:rPr lang="en-US"/>
              <a:t>Law vs Ethics</a:t>
            </a:r>
            <a:endParaRPr/>
          </a:p>
        </p:txBody>
      </p:sp>
      <p:sp>
        <p:nvSpPr>
          <p:cNvPr id="503" name="Google Shape;503;p49"/>
          <p:cNvSpPr txBox="1">
            <a:spLocks noGrp="1"/>
          </p:cNvSpPr>
          <p:nvPr>
            <p:ph type="body" idx="1"/>
          </p:nvPr>
        </p:nvSpPr>
        <p:spPr>
          <a:xfrm>
            <a:off x="453389" y="1796048"/>
            <a:ext cx="10900410" cy="435133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160000"/>
              </a:lnSpc>
              <a:spcBef>
                <a:spcPts val="0"/>
              </a:spcBef>
              <a:spcAft>
                <a:spcPts val="0"/>
              </a:spcAft>
              <a:buClr>
                <a:schemeClr val="folHlink"/>
              </a:buClr>
              <a:buSzPts val="2200"/>
              <a:buFont typeface="Noto Sans Symbols"/>
              <a:buChar char="■"/>
            </a:pPr>
            <a:r>
              <a:rPr lang="en-US" sz="2200" b="1" i="0"/>
              <a:t>Ethics are rules of conduct</a:t>
            </a:r>
            <a:r>
              <a:rPr lang="en-US" sz="2200" b="1"/>
              <a:t>. </a:t>
            </a:r>
            <a:r>
              <a:rPr lang="en-US" sz="2200"/>
              <a:t>Laws are rules developed by governments in order to provide balance in society and protection to its citizens. </a:t>
            </a:r>
            <a:endParaRPr/>
          </a:p>
          <a:p>
            <a:pPr marL="457200" lvl="0" indent="-457200" algn="l" rtl="0">
              <a:lnSpc>
                <a:spcPct val="160000"/>
              </a:lnSpc>
              <a:spcBef>
                <a:spcPts val="0"/>
              </a:spcBef>
              <a:spcAft>
                <a:spcPts val="0"/>
              </a:spcAft>
              <a:buClr>
                <a:schemeClr val="folHlink"/>
              </a:buClr>
              <a:buSzPts val="2200"/>
              <a:buFont typeface="Noto Sans Symbols"/>
              <a:buChar char="■"/>
            </a:pPr>
            <a:r>
              <a:rPr lang="en-US" sz="2200" b="0" i="0"/>
              <a:t>Ethics comes from </a:t>
            </a:r>
            <a:r>
              <a:rPr lang="en-US" sz="2200" b="1" i="0"/>
              <a:t>people’s awareness of what is right and wrong</a:t>
            </a:r>
            <a:r>
              <a:rPr lang="en-US" sz="2200" b="0" i="0"/>
              <a:t>. Laws are enforced by governments to their people.</a:t>
            </a:r>
            <a:endParaRPr/>
          </a:p>
          <a:p>
            <a:pPr marL="457200" lvl="0" indent="-457200" algn="l" rtl="0">
              <a:lnSpc>
                <a:spcPct val="160000"/>
              </a:lnSpc>
              <a:spcBef>
                <a:spcPts val="0"/>
              </a:spcBef>
              <a:spcAft>
                <a:spcPts val="0"/>
              </a:spcAft>
              <a:buClr>
                <a:schemeClr val="folHlink"/>
              </a:buClr>
              <a:buSzPts val="2800"/>
              <a:buFont typeface="Noto Sans Symbols"/>
              <a:buChar char="■"/>
            </a:pPr>
            <a:r>
              <a:rPr lang="en-US" b="0" i="0"/>
              <a:t> </a:t>
            </a:r>
            <a:r>
              <a:rPr lang="en-US" sz="2200" b="0" i="0"/>
              <a:t>Ethics </a:t>
            </a:r>
            <a:r>
              <a:rPr lang="en-US" sz="2200" b="1" i="0"/>
              <a:t>does not carry any punishment to anyone who violates it</a:t>
            </a:r>
            <a:r>
              <a:rPr lang="en-US" sz="2200" b="0" i="0"/>
              <a:t>. The law will punish anyone who happens to violate it. </a:t>
            </a:r>
            <a:endParaRPr/>
          </a:p>
          <a:p>
            <a:pPr marL="457200" lvl="0" indent="-457200" algn="l" rtl="0">
              <a:lnSpc>
                <a:spcPct val="160000"/>
              </a:lnSpc>
              <a:spcBef>
                <a:spcPts val="0"/>
              </a:spcBef>
              <a:spcAft>
                <a:spcPts val="0"/>
              </a:spcAft>
              <a:buClr>
                <a:schemeClr val="folHlink"/>
              </a:buClr>
              <a:buSzPts val="2200"/>
              <a:buFont typeface="Noto Sans Symbols"/>
              <a:buChar char="■"/>
            </a:pPr>
            <a:r>
              <a:rPr lang="en-US" sz="2200" b="0" i="0"/>
              <a:t>Ethics comes from </a:t>
            </a:r>
            <a:r>
              <a:rPr lang="en-US" sz="2200" b="1" i="0"/>
              <a:t>within a person’s moral values</a:t>
            </a:r>
            <a:r>
              <a:rPr lang="en-US" sz="2200" b="0" i="0"/>
              <a:t>. Laws are made with ethics as a guiding principle.</a:t>
            </a:r>
            <a:endParaRPr sz="2200"/>
          </a:p>
        </p:txBody>
      </p:sp>
      <p:sp>
        <p:nvSpPr>
          <p:cNvPr id="505" name="Google Shape;505;p49"/>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49</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0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0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0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5"/>
          <p:cNvSpPr txBox="1">
            <a:spLocks noGrp="1"/>
          </p:cNvSpPr>
          <p:nvPr>
            <p:ph type="body" idx="1"/>
          </p:nvPr>
        </p:nvSpPr>
        <p:spPr>
          <a:xfrm>
            <a:off x="178205" y="1727383"/>
            <a:ext cx="11175595" cy="4492441"/>
          </a:xfrm>
          <a:prstGeom prst="rect">
            <a:avLst/>
          </a:prstGeom>
          <a:noFill/>
          <a:ln>
            <a:noFill/>
          </a:ln>
        </p:spPr>
        <p:txBody>
          <a:bodyPr spcFirstLastPara="1" wrap="square" lIns="91425" tIns="45700" rIns="91425" bIns="45700" anchor="t" anchorCtr="0">
            <a:normAutofit/>
          </a:bodyPr>
          <a:lstStyle/>
          <a:p>
            <a:pPr marL="914400" lvl="1" indent="-457200" algn="l" rtl="0">
              <a:lnSpc>
                <a:spcPct val="150000"/>
              </a:lnSpc>
              <a:spcBef>
                <a:spcPts val="0"/>
              </a:spcBef>
              <a:spcAft>
                <a:spcPts val="0"/>
              </a:spcAft>
              <a:buClr>
                <a:schemeClr val="hlink"/>
              </a:buClr>
              <a:buSzPts val="2400"/>
              <a:buFont typeface="Noto Sans Symbols"/>
              <a:buChar char="■"/>
            </a:pPr>
            <a:r>
              <a:rPr lang="en-US" sz="2400"/>
              <a:t>Study of what it means to </a:t>
            </a:r>
            <a:r>
              <a:rPr lang="en-US" sz="2400" b="1"/>
              <a:t>“do the right thing”</a:t>
            </a:r>
            <a:r>
              <a:rPr lang="en-US" sz="2400"/>
              <a:t>.</a:t>
            </a:r>
            <a:endParaRPr/>
          </a:p>
          <a:p>
            <a:pPr marL="914400" lvl="1" indent="-457200" algn="l" rtl="0">
              <a:lnSpc>
                <a:spcPct val="150000"/>
              </a:lnSpc>
              <a:spcBef>
                <a:spcPts val="0"/>
              </a:spcBef>
              <a:spcAft>
                <a:spcPts val="0"/>
              </a:spcAft>
              <a:buClr>
                <a:schemeClr val="hlink"/>
              </a:buClr>
              <a:buSzPts val="2400"/>
              <a:buFont typeface="Noto Sans Symbols"/>
              <a:buChar char="■"/>
            </a:pPr>
            <a:r>
              <a:rPr lang="en-US" sz="2400"/>
              <a:t>Impact on how individuals </a:t>
            </a:r>
            <a:r>
              <a:rPr lang="en-US" sz="2400" b="1"/>
              <a:t>make choices and live their life</a:t>
            </a:r>
            <a:r>
              <a:rPr lang="en-US" sz="2400"/>
              <a:t>. </a:t>
            </a:r>
            <a:endParaRPr/>
          </a:p>
          <a:p>
            <a:pPr marL="914400" lvl="1" indent="-457200" algn="l" rtl="0">
              <a:lnSpc>
                <a:spcPct val="150000"/>
              </a:lnSpc>
              <a:spcBef>
                <a:spcPts val="0"/>
              </a:spcBef>
              <a:spcAft>
                <a:spcPts val="0"/>
              </a:spcAft>
              <a:buClr>
                <a:schemeClr val="hlink"/>
              </a:buClr>
              <a:buSzPts val="2400"/>
              <a:buFont typeface="Noto Sans Symbols"/>
              <a:buChar char="■"/>
            </a:pPr>
            <a:r>
              <a:rPr lang="en-US" sz="2400"/>
              <a:t>Assumes people are </a:t>
            </a:r>
            <a:r>
              <a:rPr lang="en-US" sz="2400" b="1"/>
              <a:t>rational</a:t>
            </a:r>
            <a:r>
              <a:rPr lang="en-US" sz="2400"/>
              <a:t> and make </a:t>
            </a:r>
            <a:r>
              <a:rPr lang="en-US" sz="2400" b="1"/>
              <a:t>free choices</a:t>
            </a:r>
            <a:r>
              <a:rPr lang="en-US" sz="2400"/>
              <a:t>.</a:t>
            </a:r>
            <a:endParaRPr/>
          </a:p>
          <a:p>
            <a:pPr marL="914400" lvl="1" indent="-457200" algn="l" rtl="0">
              <a:lnSpc>
                <a:spcPct val="150000"/>
              </a:lnSpc>
              <a:spcBef>
                <a:spcPts val="0"/>
              </a:spcBef>
              <a:spcAft>
                <a:spcPts val="0"/>
              </a:spcAft>
              <a:buClr>
                <a:schemeClr val="hlink"/>
              </a:buClr>
              <a:buSzPts val="2400"/>
              <a:buFont typeface="Noto Sans Symbols"/>
              <a:buChar char="■"/>
            </a:pPr>
            <a:r>
              <a:rPr lang="en-US" sz="2400" b="1"/>
              <a:t>Rules</a:t>
            </a:r>
            <a:r>
              <a:rPr lang="en-US" sz="2400"/>
              <a:t> to follow in our interactions and our </a:t>
            </a:r>
            <a:r>
              <a:rPr lang="en-US" sz="2400" b="1"/>
              <a:t>actions</a:t>
            </a:r>
            <a:r>
              <a:rPr lang="en-US" sz="2400"/>
              <a:t> that affect others.</a:t>
            </a:r>
            <a:endParaRPr/>
          </a:p>
          <a:p>
            <a:pPr marL="228600" lvl="0" indent="-76200" algn="just" rtl="0">
              <a:lnSpc>
                <a:spcPct val="150000"/>
              </a:lnSpc>
              <a:spcBef>
                <a:spcPts val="1000"/>
              </a:spcBef>
              <a:spcAft>
                <a:spcPts val="0"/>
              </a:spcAft>
              <a:buClr>
                <a:schemeClr val="dk1"/>
              </a:buClr>
              <a:buSzPts val="2400"/>
              <a:buNone/>
            </a:pPr>
            <a:endParaRPr/>
          </a:p>
        </p:txBody>
      </p:sp>
      <p:sp>
        <p:nvSpPr>
          <p:cNvPr id="108" name="Google Shape;108;p5"/>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Ethics</a:t>
            </a:r>
            <a:endParaRPr/>
          </a:p>
        </p:txBody>
      </p:sp>
      <p:sp>
        <p:nvSpPr>
          <p:cNvPr id="110" name="Google Shape;110;p5"/>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5</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50"/>
          <p:cNvSpPr txBox="1">
            <a:spLocks noGrp="1"/>
          </p:cNvSpPr>
          <p:nvPr>
            <p:ph type="title"/>
          </p:nvPr>
        </p:nvSpPr>
        <p:spPr>
          <a:xfrm>
            <a:off x="173564" y="250888"/>
            <a:ext cx="11180236" cy="132556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400"/>
              <a:buFont typeface="Calibri"/>
              <a:buNone/>
            </a:pPr>
            <a:r>
              <a:rPr lang="en-US"/>
              <a:t>Law and Ethics: </a:t>
            </a:r>
            <a:r>
              <a:rPr lang="en-US">
                <a:solidFill>
                  <a:srgbClr val="2F2B20"/>
                </a:solidFill>
              </a:rPr>
              <a:t>connection?</a:t>
            </a:r>
            <a:endParaRPr/>
          </a:p>
        </p:txBody>
      </p:sp>
      <p:sp>
        <p:nvSpPr>
          <p:cNvPr id="512" name="Google Shape;512;p50"/>
          <p:cNvSpPr txBox="1">
            <a:spLocks noGrp="1"/>
          </p:cNvSpPr>
          <p:nvPr>
            <p:ph type="body" idx="1"/>
          </p:nvPr>
        </p:nvSpPr>
        <p:spPr>
          <a:xfrm>
            <a:off x="0" y="1576451"/>
            <a:ext cx="11850130" cy="4351338"/>
          </a:xfrm>
          <a:prstGeom prst="rect">
            <a:avLst/>
          </a:prstGeom>
          <a:noFill/>
          <a:ln>
            <a:noFill/>
          </a:ln>
        </p:spPr>
        <p:txBody>
          <a:bodyPr spcFirstLastPara="1" wrap="square" lIns="91425" tIns="45700" rIns="91425" bIns="45700" anchor="t" anchorCtr="0">
            <a:normAutofit fontScale="92500"/>
          </a:bodyPr>
          <a:lstStyle/>
          <a:p>
            <a:pPr marL="457200" lvl="0" indent="-457200" algn="l" rtl="0">
              <a:lnSpc>
                <a:spcPct val="160000"/>
              </a:lnSpc>
              <a:spcBef>
                <a:spcPts val="0"/>
              </a:spcBef>
              <a:spcAft>
                <a:spcPts val="0"/>
              </a:spcAft>
              <a:buClr>
                <a:schemeClr val="folHlink"/>
              </a:buClr>
              <a:buSzPct val="100000"/>
              <a:buFont typeface="Noto Sans Symbols"/>
              <a:buChar char="■"/>
            </a:pPr>
            <a:r>
              <a:rPr lang="en-US" sz="2400" b="1" i="0"/>
              <a:t>One cannot be Ethical and follow the law all the time. </a:t>
            </a:r>
            <a:r>
              <a:rPr lang="en-US" sz="2400"/>
              <a:t>History allowed the slave trade.</a:t>
            </a:r>
            <a:endParaRPr sz="2400" b="0" i="0"/>
          </a:p>
          <a:p>
            <a:pPr marL="457200" lvl="0" indent="-457200" algn="l" rtl="0">
              <a:lnSpc>
                <a:spcPct val="160000"/>
              </a:lnSpc>
              <a:spcBef>
                <a:spcPts val="0"/>
              </a:spcBef>
              <a:spcAft>
                <a:spcPts val="0"/>
              </a:spcAft>
              <a:buClr>
                <a:schemeClr val="folHlink"/>
              </a:buClr>
              <a:buSzPct val="100000"/>
              <a:buFont typeface="Noto Sans Symbols"/>
              <a:buChar char="■"/>
            </a:pPr>
            <a:r>
              <a:rPr lang="en-US" sz="2400"/>
              <a:t>It takes time to recognize new problems associated with the new technology, consider possible solutions, think and debate about the consequences of various proposals and so on</a:t>
            </a:r>
            <a:endParaRPr/>
          </a:p>
          <a:p>
            <a:pPr marL="457200" lvl="0" indent="-457200" algn="l" rtl="0">
              <a:lnSpc>
                <a:spcPct val="160000"/>
              </a:lnSpc>
              <a:spcBef>
                <a:spcPts val="0"/>
              </a:spcBef>
              <a:spcAft>
                <a:spcPts val="0"/>
              </a:spcAft>
              <a:buClr>
                <a:schemeClr val="folHlink"/>
              </a:buClr>
              <a:buSzPct val="100000"/>
              <a:buFont typeface="Noto Sans Symbols"/>
              <a:buChar char="■"/>
            </a:pPr>
            <a:r>
              <a:rPr lang="en-US" sz="2400" b="1"/>
              <a:t>Ethics fills the gap  between the time when new technology creates new problems and the time when legislatures pass reasonable laws </a:t>
            </a:r>
            <a:endParaRPr/>
          </a:p>
          <a:p>
            <a:pPr marL="457200" lvl="0" indent="-457200" algn="l" rtl="0">
              <a:lnSpc>
                <a:spcPct val="160000"/>
              </a:lnSpc>
              <a:spcBef>
                <a:spcPts val="0"/>
              </a:spcBef>
              <a:spcAft>
                <a:spcPts val="0"/>
              </a:spcAft>
              <a:buClr>
                <a:schemeClr val="folHlink"/>
              </a:buClr>
              <a:buSzPct val="100000"/>
              <a:buFont typeface="Noto Sans Symbols"/>
              <a:buChar char="■"/>
            </a:pPr>
            <a:r>
              <a:rPr lang="en-US" sz="2400"/>
              <a:t>A good law will set minimal standards that can apply to all situations, leaving a large range of voluntary choices</a:t>
            </a:r>
            <a:r>
              <a:rPr lang="en-US" sz="2400">
                <a:solidFill>
                  <a:srgbClr val="000000"/>
                </a:solidFill>
              </a:rPr>
              <a:t>.</a:t>
            </a:r>
            <a:endParaRPr/>
          </a:p>
        </p:txBody>
      </p:sp>
      <p:sp>
        <p:nvSpPr>
          <p:cNvPr id="514" name="Google Shape;514;p50"/>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50</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51"/>
          <p:cNvSpPr txBox="1">
            <a:spLocks noGrp="1"/>
          </p:cNvSpPr>
          <p:nvPr>
            <p:ph type="title"/>
          </p:nvPr>
        </p:nvSpPr>
        <p:spPr>
          <a:xfrm>
            <a:off x="277894" y="716741"/>
            <a:ext cx="11075905" cy="85971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F3864"/>
              </a:buClr>
              <a:buSzPts val="4400"/>
              <a:buFont typeface="Calibri"/>
              <a:buNone/>
            </a:pPr>
            <a:r>
              <a:rPr lang="en-US"/>
              <a:t>Any questions?</a:t>
            </a:r>
            <a:endParaRPr/>
          </a:p>
        </p:txBody>
      </p:sp>
      <p:sp>
        <p:nvSpPr>
          <p:cNvPr id="521" name="Google Shape;521;p51"/>
          <p:cNvSpPr txBox="1">
            <a:spLocks noGrp="1"/>
          </p:cNvSpPr>
          <p:nvPr>
            <p:ph type="sldNum" idx="12"/>
          </p:nvPr>
        </p:nvSpPr>
        <p:spPr>
          <a:xfrm>
            <a:off x="10668000" y="6356350"/>
            <a:ext cx="685799"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r>
              <a:rPr lang="en-US"/>
              <a:t>|   </a:t>
            </a:r>
            <a:fld id="{00000000-1234-1234-1234-123412341234}" type="slidenum">
              <a:rPr lang="en-US"/>
              <a:t>51</a:t>
            </a:fld>
            <a:endParaRPr/>
          </a:p>
        </p:txBody>
      </p:sp>
      <p:pic>
        <p:nvPicPr>
          <p:cNvPr id="522" name="Google Shape;522;p51" descr="Flat speech bubble with question marks Free Vector"/>
          <p:cNvPicPr preferRelativeResize="0"/>
          <p:nvPr/>
        </p:nvPicPr>
        <p:blipFill rotWithShape="1">
          <a:blip r:embed="rId3">
            <a:alphaModFix/>
          </a:blip>
          <a:srcRect/>
          <a:stretch/>
        </p:blipFill>
        <p:spPr>
          <a:xfrm>
            <a:off x="903490" y="1797141"/>
            <a:ext cx="4095750" cy="4095750"/>
          </a:xfrm>
          <a:prstGeom prst="rect">
            <a:avLst/>
          </a:prstGeom>
          <a:noFill/>
          <a:ln>
            <a:noFill/>
          </a:ln>
        </p:spPr>
      </p:pic>
      <p:pic>
        <p:nvPicPr>
          <p:cNvPr id="523" name="Google Shape;523;p51" descr="Thank you big word with megaphone Premium Vector"/>
          <p:cNvPicPr preferRelativeResize="0"/>
          <p:nvPr/>
        </p:nvPicPr>
        <p:blipFill rotWithShape="1">
          <a:blip r:embed="rId4">
            <a:alphaModFix/>
          </a:blip>
          <a:srcRect/>
          <a:stretch/>
        </p:blipFill>
        <p:spPr>
          <a:xfrm>
            <a:off x="4999240" y="1797141"/>
            <a:ext cx="6814459" cy="388620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22"/>
                                        </p:tgtEl>
                                        <p:attrNameLst>
                                          <p:attrName>style.visibility</p:attrName>
                                        </p:attrNameLst>
                                      </p:cBhvr>
                                      <p:to>
                                        <p:strVal val="visible"/>
                                      </p:to>
                                    </p:set>
                                    <p:animEffect transition="in" filter="fade">
                                      <p:cBhvr>
                                        <p:cTn id="7" dur="500"/>
                                        <p:tgtEl>
                                          <p:spTgt spid="52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5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6"/>
          <p:cNvSpPr txBox="1">
            <a:spLocks noGrp="1"/>
          </p:cNvSpPr>
          <p:nvPr>
            <p:ph type="title"/>
          </p:nvPr>
        </p:nvSpPr>
        <p:spPr>
          <a:xfrm>
            <a:off x="415600" y="593367"/>
            <a:ext cx="11360800" cy="7636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Clr>
                <a:schemeClr val="dk1"/>
              </a:buClr>
              <a:buSzPts val="2800"/>
              <a:buFont typeface="Calibri"/>
              <a:buNone/>
            </a:pPr>
            <a:r>
              <a:rPr lang="en-US" sz="4267"/>
              <a:t>What makes a person good?</a:t>
            </a:r>
            <a:endParaRPr sz="4267"/>
          </a:p>
        </p:txBody>
      </p:sp>
      <p:sp>
        <p:nvSpPr>
          <p:cNvPr id="116" name="Google Shape;116;p6"/>
          <p:cNvSpPr txBox="1">
            <a:spLocks noGrp="1"/>
          </p:cNvSpPr>
          <p:nvPr>
            <p:ph type="body" idx="1"/>
          </p:nvPr>
        </p:nvSpPr>
        <p:spPr>
          <a:xfrm>
            <a:off x="3518033" y="1625200"/>
            <a:ext cx="4952400" cy="4555200"/>
          </a:xfrm>
          <a:prstGeom prst="rect">
            <a:avLst/>
          </a:prstGeom>
          <a:noFill/>
          <a:ln>
            <a:noFill/>
          </a:ln>
        </p:spPr>
        <p:txBody>
          <a:bodyPr spcFirstLastPara="1" wrap="square" lIns="121900" tIns="121900" rIns="121900" bIns="121900" anchor="t" anchorCtr="0">
            <a:noAutofit/>
          </a:bodyPr>
          <a:lstStyle/>
          <a:p>
            <a:pPr marL="609585" lvl="0" indent="-474120" algn="l" rtl="0">
              <a:lnSpc>
                <a:spcPct val="115000"/>
              </a:lnSpc>
              <a:spcBef>
                <a:spcPts val="1333"/>
              </a:spcBef>
              <a:spcAft>
                <a:spcPts val="0"/>
              </a:spcAft>
              <a:buClr>
                <a:schemeClr val="dk1"/>
              </a:buClr>
              <a:buSzPts val="2000"/>
              <a:buFont typeface="Calibri"/>
              <a:buChar char="●"/>
            </a:pPr>
            <a:r>
              <a:rPr lang="en-US" sz="2667">
                <a:solidFill>
                  <a:schemeClr val="dk1"/>
                </a:solidFill>
                <a:highlight>
                  <a:srgbClr val="FFFFFF"/>
                </a:highlight>
                <a:latin typeface="Calibri"/>
                <a:ea typeface="Calibri"/>
                <a:cs typeface="Calibri"/>
                <a:sym typeface="Calibri"/>
              </a:rPr>
              <a:t>Be good, help others in need and live a virtuous life. </a:t>
            </a:r>
            <a:endParaRPr sz="2667">
              <a:solidFill>
                <a:schemeClr val="dk1"/>
              </a:solidFill>
              <a:highlight>
                <a:srgbClr val="FFFFFF"/>
              </a:highlight>
              <a:latin typeface="Calibri"/>
              <a:ea typeface="Calibri"/>
              <a:cs typeface="Calibri"/>
              <a:sym typeface="Calibri"/>
            </a:endParaRPr>
          </a:p>
          <a:p>
            <a:pPr marL="609585" lvl="0" indent="-474120" algn="l" rtl="0">
              <a:lnSpc>
                <a:spcPct val="115000"/>
              </a:lnSpc>
              <a:spcBef>
                <a:spcPts val="1333"/>
              </a:spcBef>
              <a:spcAft>
                <a:spcPts val="0"/>
              </a:spcAft>
              <a:buClr>
                <a:schemeClr val="dk1"/>
              </a:buClr>
              <a:buSzPts val="2000"/>
              <a:buFont typeface="Calibri"/>
              <a:buChar char="●"/>
            </a:pPr>
            <a:r>
              <a:rPr lang="en-US" sz="2667">
                <a:solidFill>
                  <a:schemeClr val="dk1"/>
                </a:solidFill>
                <a:highlight>
                  <a:srgbClr val="FFFFFF"/>
                </a:highlight>
                <a:latin typeface="Calibri"/>
                <a:ea typeface="Calibri"/>
                <a:cs typeface="Calibri"/>
                <a:sym typeface="Calibri"/>
              </a:rPr>
              <a:t>Is it following rules, listening to elders, or doing what you are told?</a:t>
            </a:r>
            <a:endParaRPr/>
          </a:p>
        </p:txBody>
      </p:sp>
      <p:pic>
        <p:nvPicPr>
          <p:cNvPr id="117" name="Google Shape;117;p6"/>
          <p:cNvPicPr preferRelativeResize="0"/>
          <p:nvPr/>
        </p:nvPicPr>
        <p:blipFill rotWithShape="1">
          <a:blip r:embed="rId3">
            <a:alphaModFix/>
          </a:blip>
          <a:srcRect/>
          <a:stretch/>
        </p:blipFill>
        <p:spPr>
          <a:xfrm>
            <a:off x="8760066" y="2245200"/>
            <a:ext cx="3315167" cy="3315167"/>
          </a:xfrm>
          <a:prstGeom prst="rect">
            <a:avLst/>
          </a:prstGeom>
          <a:noFill/>
          <a:ln>
            <a:noFill/>
          </a:ln>
        </p:spPr>
      </p:pic>
      <p:pic>
        <p:nvPicPr>
          <p:cNvPr id="118" name="Google Shape;118;p6"/>
          <p:cNvPicPr preferRelativeResize="0"/>
          <p:nvPr/>
        </p:nvPicPr>
        <p:blipFill rotWithShape="1">
          <a:blip r:embed="rId4">
            <a:alphaModFix/>
          </a:blip>
          <a:srcRect/>
          <a:stretch/>
        </p:blipFill>
        <p:spPr>
          <a:xfrm>
            <a:off x="116767" y="2187134"/>
            <a:ext cx="3315133" cy="3201300"/>
          </a:xfrm>
          <a:prstGeom prst="rect">
            <a:avLst/>
          </a:prstGeom>
          <a:noFill/>
          <a:ln>
            <a:noFill/>
          </a:ln>
        </p:spPr>
      </p:pic>
      <p:sp>
        <p:nvSpPr>
          <p:cNvPr id="2" name="Slide Number Placeholder 1">
            <a:extLst>
              <a:ext uri="{FF2B5EF4-FFF2-40B4-BE49-F238E27FC236}">
                <a16:creationId xmlns:a16="http://schemas.microsoft.com/office/drawing/2014/main" id="{B5DA4AEE-7A68-D04E-D238-0A3BD20E559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7"/>
          <p:cNvSpPr txBox="1">
            <a:spLocks noGrp="1"/>
          </p:cNvSpPr>
          <p:nvPr>
            <p:ph type="title"/>
          </p:nvPr>
        </p:nvSpPr>
        <p:spPr>
          <a:xfrm>
            <a:off x="415600" y="593367"/>
            <a:ext cx="11360800" cy="7636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Clr>
                <a:schemeClr val="dk1"/>
              </a:buClr>
              <a:buSzPts val="2800"/>
              <a:buFont typeface="Calibri"/>
              <a:buNone/>
            </a:pPr>
            <a:r>
              <a:rPr lang="en-US"/>
              <a:t>Ethics </a:t>
            </a:r>
            <a:endParaRPr/>
          </a:p>
        </p:txBody>
      </p:sp>
      <p:sp>
        <p:nvSpPr>
          <p:cNvPr id="124" name="Google Shape;124;p7"/>
          <p:cNvSpPr txBox="1">
            <a:spLocks noGrp="1"/>
          </p:cNvSpPr>
          <p:nvPr>
            <p:ph type="body" idx="1"/>
          </p:nvPr>
        </p:nvSpPr>
        <p:spPr>
          <a:xfrm>
            <a:off x="4048000" y="3055551"/>
            <a:ext cx="8144000" cy="4555200"/>
          </a:xfrm>
          <a:prstGeom prst="rect">
            <a:avLst/>
          </a:prstGeom>
          <a:noFill/>
          <a:ln>
            <a:noFill/>
          </a:ln>
        </p:spPr>
        <p:txBody>
          <a:bodyPr spcFirstLastPara="1" wrap="square" lIns="121900" tIns="121900" rIns="121900" bIns="121900" anchor="t" anchorCtr="0">
            <a:noAutofit/>
          </a:bodyPr>
          <a:lstStyle/>
          <a:p>
            <a:pPr marL="609585" lvl="0" indent="-474120" algn="l" rtl="0">
              <a:lnSpc>
                <a:spcPct val="150000"/>
              </a:lnSpc>
              <a:spcBef>
                <a:spcPts val="1333"/>
              </a:spcBef>
              <a:spcAft>
                <a:spcPts val="0"/>
              </a:spcAft>
              <a:buClr>
                <a:schemeClr val="dk1"/>
              </a:buClr>
              <a:buSzPts val="2000"/>
              <a:buFont typeface="Calibri"/>
              <a:buChar char="●"/>
            </a:pPr>
            <a:r>
              <a:rPr lang="en-US" sz="2667">
                <a:solidFill>
                  <a:schemeClr val="dk1"/>
                </a:solidFill>
                <a:latin typeface="Calibri"/>
                <a:ea typeface="Calibri"/>
                <a:cs typeface="Calibri"/>
                <a:sym typeface="Calibri"/>
              </a:rPr>
              <a:t>The Greek word </a:t>
            </a:r>
            <a:r>
              <a:rPr lang="en-US" sz="2667" b="1">
                <a:solidFill>
                  <a:schemeClr val="dk1"/>
                </a:solidFill>
                <a:latin typeface="Calibri"/>
                <a:ea typeface="Calibri"/>
                <a:cs typeface="Calibri"/>
                <a:sym typeface="Calibri"/>
              </a:rPr>
              <a:t>‘ethos’ </a:t>
            </a:r>
            <a:r>
              <a:rPr lang="en-US" sz="2667">
                <a:solidFill>
                  <a:schemeClr val="dk1"/>
                </a:solidFill>
                <a:latin typeface="Calibri"/>
                <a:ea typeface="Calibri"/>
                <a:cs typeface="Calibri"/>
                <a:sym typeface="Calibri"/>
              </a:rPr>
              <a:t>means customs, behaviours or habits. </a:t>
            </a:r>
            <a:endParaRPr sz="2667">
              <a:solidFill>
                <a:schemeClr val="dk1"/>
              </a:solidFill>
              <a:latin typeface="Calibri"/>
              <a:ea typeface="Calibri"/>
              <a:cs typeface="Calibri"/>
              <a:sym typeface="Calibri"/>
            </a:endParaRPr>
          </a:p>
          <a:p>
            <a:pPr marL="609585" lvl="0" indent="-474120" algn="l" rtl="0">
              <a:lnSpc>
                <a:spcPct val="150000"/>
              </a:lnSpc>
              <a:spcBef>
                <a:spcPts val="0"/>
              </a:spcBef>
              <a:spcAft>
                <a:spcPts val="0"/>
              </a:spcAft>
              <a:buClr>
                <a:schemeClr val="dk1"/>
              </a:buClr>
              <a:buSzPts val="2000"/>
              <a:buFont typeface="Calibri"/>
              <a:buChar char="●"/>
            </a:pPr>
            <a:r>
              <a:rPr lang="en-US" sz="2667">
                <a:solidFill>
                  <a:schemeClr val="dk1"/>
                </a:solidFill>
                <a:latin typeface="Calibri"/>
                <a:ea typeface="Calibri"/>
                <a:cs typeface="Calibri"/>
                <a:sym typeface="Calibri"/>
              </a:rPr>
              <a:t>The study of what it means to</a:t>
            </a:r>
            <a:r>
              <a:rPr lang="en-US" sz="2667" b="1">
                <a:solidFill>
                  <a:schemeClr val="dk1"/>
                </a:solidFill>
                <a:latin typeface="Calibri"/>
                <a:ea typeface="Calibri"/>
                <a:cs typeface="Calibri"/>
                <a:sym typeface="Calibri"/>
              </a:rPr>
              <a:t> do the right thing</a:t>
            </a:r>
            <a:r>
              <a:rPr lang="en-US" sz="2667">
                <a:solidFill>
                  <a:schemeClr val="dk1"/>
                </a:solidFill>
                <a:latin typeface="Calibri"/>
                <a:ea typeface="Calibri"/>
                <a:cs typeface="Calibri"/>
                <a:sym typeface="Calibri"/>
              </a:rPr>
              <a:t>.</a:t>
            </a:r>
            <a:endParaRPr sz="2667">
              <a:solidFill>
                <a:schemeClr val="dk1"/>
              </a:solidFill>
              <a:latin typeface="Calibri"/>
              <a:ea typeface="Calibri"/>
              <a:cs typeface="Calibri"/>
              <a:sym typeface="Calibri"/>
            </a:endParaRPr>
          </a:p>
          <a:p>
            <a:pPr marL="609585" lvl="0" indent="-474120" algn="l" rtl="0">
              <a:lnSpc>
                <a:spcPct val="150000"/>
              </a:lnSpc>
              <a:spcBef>
                <a:spcPts val="0"/>
              </a:spcBef>
              <a:spcAft>
                <a:spcPts val="0"/>
              </a:spcAft>
              <a:buClr>
                <a:schemeClr val="dk1"/>
              </a:buClr>
              <a:buSzPts val="2000"/>
              <a:buFont typeface="Calibri"/>
              <a:buChar char="●"/>
            </a:pPr>
            <a:r>
              <a:rPr lang="en-US" sz="2667">
                <a:solidFill>
                  <a:schemeClr val="dk1"/>
                </a:solidFill>
                <a:latin typeface="Calibri"/>
                <a:ea typeface="Calibri"/>
                <a:cs typeface="Calibri"/>
                <a:sym typeface="Calibri"/>
              </a:rPr>
              <a:t>A branch of philosophy that deals with </a:t>
            </a:r>
            <a:r>
              <a:rPr lang="en-US" sz="2667" b="1">
                <a:solidFill>
                  <a:schemeClr val="dk1"/>
                </a:solidFill>
                <a:latin typeface="Calibri"/>
                <a:ea typeface="Calibri"/>
                <a:cs typeface="Calibri"/>
                <a:sym typeface="Calibri"/>
              </a:rPr>
              <a:t>having right behaviour and leading a good life.</a:t>
            </a:r>
            <a:endParaRPr sz="2667" b="1">
              <a:latin typeface="Calibri"/>
              <a:ea typeface="Calibri"/>
              <a:cs typeface="Calibri"/>
              <a:sym typeface="Calibri"/>
            </a:endParaRPr>
          </a:p>
        </p:txBody>
      </p:sp>
      <p:pic>
        <p:nvPicPr>
          <p:cNvPr id="125" name="Google Shape;125;p7"/>
          <p:cNvPicPr preferRelativeResize="0"/>
          <p:nvPr/>
        </p:nvPicPr>
        <p:blipFill rotWithShape="1">
          <a:blip r:embed="rId3">
            <a:alphaModFix/>
          </a:blip>
          <a:srcRect/>
          <a:stretch/>
        </p:blipFill>
        <p:spPr>
          <a:xfrm>
            <a:off x="162400" y="1734934"/>
            <a:ext cx="3613600" cy="4143100"/>
          </a:xfrm>
          <a:prstGeom prst="rect">
            <a:avLst/>
          </a:prstGeom>
          <a:noFill/>
          <a:ln>
            <a:noFill/>
          </a:ln>
        </p:spPr>
      </p:pic>
      <p:pic>
        <p:nvPicPr>
          <p:cNvPr id="126" name="Google Shape;126;p7"/>
          <p:cNvPicPr preferRelativeResize="0"/>
          <p:nvPr/>
        </p:nvPicPr>
        <p:blipFill rotWithShape="1">
          <a:blip r:embed="rId4">
            <a:alphaModFix/>
          </a:blip>
          <a:srcRect/>
          <a:stretch/>
        </p:blipFill>
        <p:spPr>
          <a:xfrm>
            <a:off x="6411826" y="-1"/>
            <a:ext cx="4892023" cy="3055550"/>
          </a:xfrm>
          <a:prstGeom prst="rect">
            <a:avLst/>
          </a:prstGeom>
          <a:noFill/>
          <a:ln>
            <a:noFill/>
          </a:ln>
        </p:spPr>
      </p:pic>
      <p:sp>
        <p:nvSpPr>
          <p:cNvPr id="2" name="Slide Number Placeholder 1">
            <a:extLst>
              <a:ext uri="{FF2B5EF4-FFF2-40B4-BE49-F238E27FC236}">
                <a16:creationId xmlns:a16="http://schemas.microsoft.com/office/drawing/2014/main" id="{7A023AA3-76F9-92CA-10DA-9B62AF3961E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8"/>
          <p:cNvSpPr txBox="1">
            <a:spLocks noGrp="1"/>
          </p:cNvSpPr>
          <p:nvPr>
            <p:ph type="title"/>
          </p:nvPr>
        </p:nvSpPr>
        <p:spPr>
          <a:xfrm>
            <a:off x="415600" y="593367"/>
            <a:ext cx="11360800" cy="7636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Clr>
                <a:schemeClr val="dk1"/>
              </a:buClr>
              <a:buSzPts val="2800"/>
              <a:buFont typeface="Calibri"/>
              <a:buNone/>
            </a:pPr>
            <a:r>
              <a:rPr lang="en-US" sz="5867">
                <a:latin typeface="Calibri"/>
                <a:ea typeface="Calibri"/>
                <a:cs typeface="Calibri"/>
                <a:sym typeface="Calibri"/>
              </a:rPr>
              <a:t>Morals</a:t>
            </a:r>
            <a:endParaRPr/>
          </a:p>
        </p:txBody>
      </p:sp>
      <p:sp>
        <p:nvSpPr>
          <p:cNvPr id="132" name="Google Shape;132;p8"/>
          <p:cNvSpPr txBox="1">
            <a:spLocks noGrp="1"/>
          </p:cNvSpPr>
          <p:nvPr>
            <p:ph type="body" idx="1"/>
          </p:nvPr>
        </p:nvSpPr>
        <p:spPr>
          <a:xfrm>
            <a:off x="-60582" y="1472100"/>
            <a:ext cx="6825715" cy="4555200"/>
          </a:xfrm>
          <a:prstGeom prst="rect">
            <a:avLst/>
          </a:prstGeom>
          <a:noFill/>
          <a:ln>
            <a:noFill/>
          </a:ln>
        </p:spPr>
        <p:txBody>
          <a:bodyPr spcFirstLastPara="1" wrap="square" lIns="121900" tIns="121900" rIns="121900" bIns="121900" anchor="t" anchorCtr="0">
            <a:noAutofit/>
          </a:bodyPr>
          <a:lstStyle/>
          <a:p>
            <a:pPr marL="609585" lvl="0" indent="-474120" algn="just" rtl="0">
              <a:lnSpc>
                <a:spcPct val="150000"/>
              </a:lnSpc>
              <a:spcBef>
                <a:spcPts val="1600"/>
              </a:spcBef>
              <a:spcAft>
                <a:spcPts val="0"/>
              </a:spcAft>
              <a:buClr>
                <a:schemeClr val="dk1"/>
              </a:buClr>
              <a:buSzPts val="2000"/>
              <a:buFont typeface="Calibri"/>
              <a:buChar char="●"/>
            </a:pPr>
            <a:r>
              <a:rPr lang="en-US" sz="2400" b="1">
                <a:solidFill>
                  <a:schemeClr val="dk1"/>
                </a:solidFill>
                <a:latin typeface="Calibri"/>
                <a:ea typeface="Calibri"/>
                <a:cs typeface="Calibri"/>
                <a:sym typeface="Calibri"/>
              </a:rPr>
              <a:t>Ethics:</a:t>
            </a:r>
            <a:r>
              <a:rPr lang="en-US" sz="2400">
                <a:solidFill>
                  <a:schemeClr val="dk1"/>
                </a:solidFill>
                <a:latin typeface="Calibri"/>
                <a:ea typeface="Calibri"/>
                <a:cs typeface="Calibri"/>
                <a:sym typeface="Calibri"/>
              </a:rPr>
              <a:t> the</a:t>
            </a:r>
            <a:r>
              <a:rPr lang="en-US" sz="2400" b="1">
                <a:solidFill>
                  <a:schemeClr val="dk1"/>
                </a:solidFill>
                <a:latin typeface="Calibri"/>
                <a:ea typeface="Calibri"/>
                <a:cs typeface="Calibri"/>
                <a:sym typeface="Calibri"/>
              </a:rPr>
              <a:t> theory of doing</a:t>
            </a:r>
            <a:r>
              <a:rPr lang="en-US" sz="2400">
                <a:solidFill>
                  <a:schemeClr val="dk1"/>
                </a:solidFill>
                <a:latin typeface="Calibri"/>
                <a:ea typeface="Calibri"/>
                <a:cs typeface="Calibri"/>
                <a:sym typeface="Calibri"/>
              </a:rPr>
              <a:t> what is right for </a:t>
            </a:r>
            <a:r>
              <a:rPr lang="en-US" sz="2400" b="1">
                <a:solidFill>
                  <a:schemeClr val="dk1"/>
                </a:solidFill>
                <a:latin typeface="Calibri"/>
                <a:ea typeface="Calibri"/>
                <a:cs typeface="Calibri"/>
                <a:sym typeface="Calibri"/>
              </a:rPr>
              <a:t>greater good. </a:t>
            </a:r>
            <a:endParaRPr sz="2400" b="1">
              <a:solidFill>
                <a:schemeClr val="dk1"/>
              </a:solidFill>
              <a:latin typeface="Calibri"/>
              <a:ea typeface="Calibri"/>
              <a:cs typeface="Calibri"/>
              <a:sym typeface="Calibri"/>
            </a:endParaRPr>
          </a:p>
          <a:p>
            <a:pPr marL="609585" lvl="0" indent="-474120" algn="just" rtl="0">
              <a:lnSpc>
                <a:spcPct val="150000"/>
              </a:lnSpc>
              <a:spcBef>
                <a:spcPts val="0"/>
              </a:spcBef>
              <a:spcAft>
                <a:spcPts val="0"/>
              </a:spcAft>
              <a:buClr>
                <a:schemeClr val="dk1"/>
              </a:buClr>
              <a:buSzPts val="2000"/>
              <a:buFont typeface="Calibri"/>
              <a:buChar char="●"/>
            </a:pPr>
            <a:r>
              <a:rPr lang="en-US" sz="2400">
                <a:solidFill>
                  <a:schemeClr val="dk1"/>
                </a:solidFill>
                <a:latin typeface="Calibri"/>
                <a:ea typeface="Calibri"/>
                <a:cs typeface="Calibri"/>
                <a:sym typeface="Calibri"/>
              </a:rPr>
              <a:t>Morals emphasise the practice of </a:t>
            </a:r>
            <a:r>
              <a:rPr lang="en-US" sz="2400" b="1">
                <a:solidFill>
                  <a:schemeClr val="dk1"/>
                </a:solidFill>
                <a:latin typeface="Calibri"/>
                <a:ea typeface="Calibri"/>
                <a:cs typeface="Calibri"/>
                <a:sym typeface="Calibri"/>
              </a:rPr>
              <a:t>actually doing something</a:t>
            </a:r>
            <a:r>
              <a:rPr lang="en-US" sz="2400">
                <a:solidFill>
                  <a:schemeClr val="dk1"/>
                </a:solidFill>
                <a:latin typeface="Calibri"/>
                <a:ea typeface="Calibri"/>
                <a:cs typeface="Calibri"/>
                <a:sym typeface="Calibri"/>
              </a:rPr>
              <a:t> to achieve that g</a:t>
            </a:r>
            <a:r>
              <a:rPr lang="en-US" sz="2400" b="1">
                <a:solidFill>
                  <a:schemeClr val="dk1"/>
                </a:solidFill>
                <a:latin typeface="Calibri"/>
                <a:ea typeface="Calibri"/>
                <a:cs typeface="Calibri"/>
                <a:sym typeface="Calibri"/>
              </a:rPr>
              <a:t>reater good.</a:t>
            </a:r>
            <a:endParaRPr sz="2400" b="1">
              <a:solidFill>
                <a:schemeClr val="dk1"/>
              </a:solidFill>
              <a:latin typeface="Calibri"/>
              <a:ea typeface="Calibri"/>
              <a:cs typeface="Calibri"/>
              <a:sym typeface="Calibri"/>
            </a:endParaRPr>
          </a:p>
          <a:p>
            <a:pPr marL="609585" lvl="0" indent="-474120" algn="just" rtl="0">
              <a:lnSpc>
                <a:spcPct val="150000"/>
              </a:lnSpc>
              <a:spcBef>
                <a:spcPts val="0"/>
              </a:spcBef>
              <a:spcAft>
                <a:spcPts val="0"/>
              </a:spcAft>
              <a:buClr>
                <a:schemeClr val="dk1"/>
              </a:buClr>
              <a:buSzPts val="2000"/>
              <a:buFont typeface="Calibri"/>
              <a:buChar char="●"/>
            </a:pPr>
            <a:r>
              <a:rPr lang="en-US" sz="2400">
                <a:solidFill>
                  <a:schemeClr val="dk1"/>
                </a:solidFill>
                <a:latin typeface="Calibri"/>
                <a:ea typeface="Calibri"/>
                <a:cs typeface="Calibri"/>
                <a:sym typeface="Calibri"/>
              </a:rPr>
              <a:t>Both are equally important and </a:t>
            </a:r>
            <a:r>
              <a:rPr lang="en-US" sz="2400" b="1">
                <a:solidFill>
                  <a:schemeClr val="dk1"/>
                </a:solidFill>
                <a:latin typeface="Calibri"/>
                <a:ea typeface="Calibri"/>
                <a:cs typeface="Calibri"/>
                <a:sym typeface="Calibri"/>
              </a:rPr>
              <a:t>set guidelines for acceptable behaviour in our society.</a:t>
            </a:r>
            <a:endParaRPr sz="3200">
              <a:latin typeface="Calibri"/>
              <a:ea typeface="Calibri"/>
              <a:cs typeface="Calibri"/>
              <a:sym typeface="Calibri"/>
            </a:endParaRPr>
          </a:p>
        </p:txBody>
      </p:sp>
      <p:pic>
        <p:nvPicPr>
          <p:cNvPr id="133" name="Google Shape;133;p8"/>
          <p:cNvPicPr preferRelativeResize="0"/>
          <p:nvPr/>
        </p:nvPicPr>
        <p:blipFill rotWithShape="1">
          <a:blip r:embed="rId3">
            <a:alphaModFix/>
          </a:blip>
          <a:srcRect/>
          <a:stretch/>
        </p:blipFill>
        <p:spPr>
          <a:xfrm>
            <a:off x="7014258" y="1567617"/>
            <a:ext cx="4680030" cy="4459683"/>
          </a:xfrm>
          <a:prstGeom prst="rect">
            <a:avLst/>
          </a:prstGeom>
          <a:noFill/>
          <a:ln>
            <a:noFill/>
          </a:ln>
        </p:spPr>
      </p:pic>
      <p:sp>
        <p:nvSpPr>
          <p:cNvPr id="2" name="Slide Number Placeholder 1">
            <a:extLst>
              <a:ext uri="{FF2B5EF4-FFF2-40B4-BE49-F238E27FC236}">
                <a16:creationId xmlns:a16="http://schemas.microsoft.com/office/drawing/2014/main" id="{16F88233-1ABC-F8C1-586B-C310BBBC117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9"/>
          <p:cNvSpPr txBox="1">
            <a:spLocks noGrp="1"/>
          </p:cNvSpPr>
          <p:nvPr>
            <p:ph type="title"/>
          </p:nvPr>
        </p:nvSpPr>
        <p:spPr>
          <a:xfrm>
            <a:off x="415600" y="593367"/>
            <a:ext cx="11360800" cy="7636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Clr>
                <a:schemeClr val="dk1"/>
              </a:buClr>
              <a:buSzPts val="2800"/>
              <a:buFont typeface="Calibri"/>
              <a:buNone/>
            </a:pPr>
            <a:r>
              <a:rPr lang="en-US"/>
              <a:t>Origins of ethics</a:t>
            </a:r>
            <a:endParaRPr/>
          </a:p>
        </p:txBody>
      </p:sp>
      <p:sp>
        <p:nvSpPr>
          <p:cNvPr id="139" name="Google Shape;139;p9"/>
          <p:cNvSpPr txBox="1">
            <a:spLocks noGrp="1"/>
          </p:cNvSpPr>
          <p:nvPr>
            <p:ph type="body" idx="1"/>
          </p:nvPr>
        </p:nvSpPr>
        <p:spPr>
          <a:xfrm>
            <a:off x="0" y="1625200"/>
            <a:ext cx="7083706" cy="4555200"/>
          </a:xfrm>
          <a:prstGeom prst="rect">
            <a:avLst/>
          </a:prstGeom>
          <a:noFill/>
          <a:ln>
            <a:noFill/>
          </a:ln>
        </p:spPr>
        <p:txBody>
          <a:bodyPr spcFirstLastPara="1" wrap="square" lIns="121900" tIns="121900" rIns="121900" bIns="121900" anchor="t" anchorCtr="0">
            <a:noAutofit/>
          </a:bodyPr>
          <a:lstStyle/>
          <a:p>
            <a:pPr marL="609585" lvl="0" indent="-465655" algn="l" rtl="0">
              <a:lnSpc>
                <a:spcPct val="150000"/>
              </a:lnSpc>
              <a:spcBef>
                <a:spcPts val="0"/>
              </a:spcBef>
              <a:spcAft>
                <a:spcPts val="0"/>
              </a:spcAft>
              <a:buClr>
                <a:srgbClr val="000000"/>
              </a:buClr>
              <a:buSzPts val="1900"/>
              <a:buChar char="●"/>
            </a:pPr>
            <a:r>
              <a:rPr lang="en-US" sz="2533">
                <a:solidFill>
                  <a:srgbClr val="000000"/>
                </a:solidFill>
              </a:rPr>
              <a:t>Every society has some form of </a:t>
            </a:r>
            <a:r>
              <a:rPr lang="en-US" sz="2533" b="1">
                <a:solidFill>
                  <a:srgbClr val="000000"/>
                </a:solidFill>
              </a:rPr>
              <a:t>myth explaining its origin</a:t>
            </a:r>
            <a:r>
              <a:rPr lang="en-US" sz="2533">
                <a:solidFill>
                  <a:srgbClr val="000000"/>
                </a:solidFill>
              </a:rPr>
              <a:t>. </a:t>
            </a:r>
            <a:endParaRPr sz="2533">
              <a:solidFill>
                <a:srgbClr val="000000"/>
              </a:solidFill>
            </a:endParaRPr>
          </a:p>
          <a:p>
            <a:pPr marL="609585" lvl="0" indent="-465655" algn="l" rtl="0">
              <a:lnSpc>
                <a:spcPct val="150000"/>
              </a:lnSpc>
              <a:spcBef>
                <a:spcPts val="0"/>
              </a:spcBef>
              <a:spcAft>
                <a:spcPts val="0"/>
              </a:spcAft>
              <a:buClr>
                <a:srgbClr val="000000"/>
              </a:buClr>
              <a:buSzPts val="1900"/>
              <a:buChar char="●"/>
            </a:pPr>
            <a:r>
              <a:rPr lang="en-US" sz="2533" b="1">
                <a:solidFill>
                  <a:srgbClr val="000000"/>
                </a:solidFill>
              </a:rPr>
              <a:t>Reflection of our behaviour</a:t>
            </a:r>
            <a:r>
              <a:rPr lang="en-US" sz="2533">
                <a:solidFill>
                  <a:srgbClr val="000000"/>
                </a:solidFill>
              </a:rPr>
              <a:t> and suggestions on the </a:t>
            </a:r>
            <a:r>
              <a:rPr lang="en-US" sz="2533" b="1">
                <a:solidFill>
                  <a:srgbClr val="000000"/>
                </a:solidFill>
              </a:rPr>
              <a:t>best way to live.</a:t>
            </a:r>
            <a:r>
              <a:rPr lang="en-US" sz="2533">
                <a:solidFill>
                  <a:srgbClr val="000000"/>
                </a:solidFill>
              </a:rPr>
              <a:t> </a:t>
            </a:r>
            <a:endParaRPr sz="2533">
              <a:solidFill>
                <a:srgbClr val="000000"/>
              </a:solidFill>
            </a:endParaRPr>
          </a:p>
          <a:p>
            <a:pPr marL="609585" lvl="0" indent="0" algn="l" rtl="0">
              <a:lnSpc>
                <a:spcPct val="150000"/>
              </a:lnSpc>
              <a:spcBef>
                <a:spcPts val="2133"/>
              </a:spcBef>
              <a:spcAft>
                <a:spcPts val="0"/>
              </a:spcAft>
              <a:buClr>
                <a:schemeClr val="dk1"/>
              </a:buClr>
              <a:buSzPts val="1800"/>
              <a:buNone/>
            </a:pPr>
            <a:endParaRPr sz="2533" b="1">
              <a:solidFill>
                <a:srgbClr val="000000"/>
              </a:solidFill>
            </a:endParaRPr>
          </a:p>
          <a:p>
            <a:pPr marL="0" lvl="0" indent="0" algn="l" rtl="0">
              <a:lnSpc>
                <a:spcPct val="90000"/>
              </a:lnSpc>
              <a:spcBef>
                <a:spcPts val="2133"/>
              </a:spcBef>
              <a:spcAft>
                <a:spcPts val="0"/>
              </a:spcAft>
              <a:buClr>
                <a:schemeClr val="dk1"/>
              </a:buClr>
              <a:buSzPts val="1100"/>
              <a:buNone/>
            </a:pPr>
            <a:endParaRPr/>
          </a:p>
          <a:p>
            <a:pPr marL="0" lvl="0" indent="0" algn="l" rtl="0">
              <a:lnSpc>
                <a:spcPct val="90000"/>
              </a:lnSpc>
              <a:spcBef>
                <a:spcPts val="2133"/>
              </a:spcBef>
              <a:spcAft>
                <a:spcPts val="2133"/>
              </a:spcAft>
              <a:buClr>
                <a:schemeClr val="dk1"/>
              </a:buClr>
              <a:buSzPts val="1800"/>
              <a:buNone/>
            </a:pPr>
            <a:endParaRPr/>
          </a:p>
        </p:txBody>
      </p:sp>
      <p:pic>
        <p:nvPicPr>
          <p:cNvPr id="140" name="Google Shape;140;p9"/>
          <p:cNvPicPr preferRelativeResize="0"/>
          <p:nvPr/>
        </p:nvPicPr>
        <p:blipFill rotWithShape="1">
          <a:blip r:embed="rId3">
            <a:alphaModFix/>
          </a:blip>
          <a:srcRect/>
          <a:stretch/>
        </p:blipFill>
        <p:spPr>
          <a:xfrm>
            <a:off x="7477247" y="1750468"/>
            <a:ext cx="3291031" cy="3357063"/>
          </a:xfrm>
          <a:prstGeom prst="rect">
            <a:avLst/>
          </a:prstGeom>
          <a:noFill/>
          <a:ln>
            <a:noFill/>
          </a:ln>
        </p:spPr>
      </p:pic>
      <p:sp>
        <p:nvSpPr>
          <p:cNvPr id="2" name="Slide Number Placeholder 1">
            <a:extLst>
              <a:ext uri="{FF2B5EF4-FFF2-40B4-BE49-F238E27FC236}">
                <a16:creationId xmlns:a16="http://schemas.microsoft.com/office/drawing/2014/main" id="{095D6DED-D0F4-8F1F-5FC9-32489E04ED0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Tree>
  </p:cSld>
  <p:clrMapOvr>
    <a:masterClrMapping/>
  </p:clrMapOvr>
</p:sld>
</file>

<file path=ppt/theme/theme1.xml><?xml version="1.0" encoding="utf-8"?>
<a:theme xmlns:a="http://schemas.openxmlformats.org/drawingml/2006/main" name="ING College Slide Themes">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5441</Words>
  <Application>Microsoft Office PowerPoint</Application>
  <PresentationFormat>Widescreen</PresentationFormat>
  <Paragraphs>385</Paragraphs>
  <Slides>51</Slides>
  <Notes>51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51</vt:i4>
      </vt:variant>
    </vt:vector>
  </HeadingPairs>
  <TitlesOfParts>
    <vt:vector size="58" baseType="lpstr">
      <vt:lpstr>Calibri</vt:lpstr>
      <vt:lpstr>Arial</vt:lpstr>
      <vt:lpstr>Tahoma</vt:lpstr>
      <vt:lpstr>Noto Sans Symbols</vt:lpstr>
      <vt:lpstr>Source Serif Pro</vt:lpstr>
      <vt:lpstr>Times New Roman</vt:lpstr>
      <vt:lpstr>ING College Slide Themes</vt:lpstr>
      <vt:lpstr>Module CS5052NI Professional Issues, Ethics and Computer Law</vt:lpstr>
      <vt:lpstr>A Gift of Fire Fifth edition Sara Baase</vt:lpstr>
      <vt:lpstr>Agenda</vt:lpstr>
      <vt:lpstr>New Technology – and Ethics</vt:lpstr>
      <vt:lpstr>Ethics</vt:lpstr>
      <vt:lpstr>What makes a person good?</vt:lpstr>
      <vt:lpstr>Ethics </vt:lpstr>
      <vt:lpstr>Morals</vt:lpstr>
      <vt:lpstr>Origins of ethics</vt:lpstr>
      <vt:lpstr>Example </vt:lpstr>
      <vt:lpstr>Pythagoras of Samos</vt:lpstr>
      <vt:lpstr>Socrates</vt:lpstr>
      <vt:lpstr>Plato</vt:lpstr>
      <vt:lpstr>Aristotle</vt:lpstr>
      <vt:lpstr> Zeno of Citium: Stoicism</vt:lpstr>
      <vt:lpstr>What are Ethical Rules?</vt:lpstr>
      <vt:lpstr>Ethics - differing viewpoints</vt:lpstr>
      <vt:lpstr>Ethicists distinctions</vt:lpstr>
      <vt:lpstr>Ethical Principles</vt:lpstr>
      <vt:lpstr>Virtue Theory</vt:lpstr>
      <vt:lpstr>Virtue Theory</vt:lpstr>
      <vt:lpstr>Example</vt:lpstr>
      <vt:lpstr>Example</vt:lpstr>
      <vt:lpstr>Aristotelian sense</vt:lpstr>
      <vt:lpstr>Example</vt:lpstr>
      <vt:lpstr>Deontological theories</vt:lpstr>
      <vt:lpstr>Deontological theories</vt:lpstr>
      <vt:lpstr>Deontological theories</vt:lpstr>
      <vt:lpstr>Example: </vt:lpstr>
      <vt:lpstr>Utilitarianism</vt:lpstr>
      <vt:lpstr>Consequentialist theory: John Stewart Mill guiding principles:</vt:lpstr>
      <vt:lpstr>Utilitarianism: Valuable theory</vt:lpstr>
      <vt:lpstr>Example</vt:lpstr>
      <vt:lpstr>Example</vt:lpstr>
      <vt:lpstr>Utilitarianism: Act version </vt:lpstr>
      <vt:lpstr>Problems with Act utilitarianism</vt:lpstr>
      <vt:lpstr>Problems with Act utilitarianism</vt:lpstr>
      <vt:lpstr>Utilitarianism – Rule version</vt:lpstr>
      <vt:lpstr>Problems with Rule utilitarianism</vt:lpstr>
      <vt:lpstr>Rights</vt:lpstr>
      <vt:lpstr>Rights</vt:lpstr>
      <vt:lpstr>Negative Rights vs Positive </vt:lpstr>
      <vt:lpstr>Example:</vt:lpstr>
      <vt:lpstr>Conflict Between Negative and Positive  Rights</vt:lpstr>
      <vt:lpstr>Ethics</vt:lpstr>
      <vt:lpstr>Ethics</vt:lpstr>
      <vt:lpstr>Ethics</vt:lpstr>
      <vt:lpstr>Personal preference and Ethics</vt:lpstr>
      <vt:lpstr>Law vs Ethics</vt:lpstr>
      <vt:lpstr>Law and Ethics: connection?</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CS5052NI Professional Issues, Ethics and Computer Law</dc:title>
  <dc:creator>yunisha</dc:creator>
  <cp:lastModifiedBy>Pratibha Gurung</cp:lastModifiedBy>
  <cp:revision>1</cp:revision>
  <dcterms:created xsi:type="dcterms:W3CDTF">2020-09-01T17:19:49Z</dcterms:created>
  <dcterms:modified xsi:type="dcterms:W3CDTF">2023-03-05T01:41:08Z</dcterms:modified>
</cp:coreProperties>
</file>